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handoutMasterIdLst>
    <p:handoutMasterId r:id="rId29"/>
  </p:handoutMasterIdLst>
  <p:sldIdLst>
    <p:sldId id="302" r:id="rId2"/>
    <p:sldId id="382" r:id="rId3"/>
    <p:sldId id="335" r:id="rId4"/>
    <p:sldId id="381" r:id="rId5"/>
    <p:sldId id="336" r:id="rId6"/>
    <p:sldId id="349" r:id="rId7"/>
    <p:sldId id="375" r:id="rId8"/>
    <p:sldId id="348" r:id="rId9"/>
    <p:sldId id="376" r:id="rId10"/>
    <p:sldId id="377" r:id="rId11"/>
    <p:sldId id="379" r:id="rId12"/>
    <p:sldId id="380" r:id="rId13"/>
    <p:sldId id="378" r:id="rId14"/>
    <p:sldId id="383" r:id="rId15"/>
    <p:sldId id="385" r:id="rId16"/>
    <p:sldId id="384" r:id="rId17"/>
    <p:sldId id="365" r:id="rId18"/>
    <p:sldId id="366" r:id="rId19"/>
    <p:sldId id="367" r:id="rId20"/>
    <p:sldId id="369" r:id="rId21"/>
    <p:sldId id="370" r:id="rId22"/>
    <p:sldId id="371" r:id="rId23"/>
    <p:sldId id="372" r:id="rId24"/>
    <p:sldId id="373" r:id="rId25"/>
    <p:sldId id="374" r:id="rId26"/>
    <p:sldId id="347" r:id="rId27"/>
  </p:sldIdLst>
  <p:sldSz cx="9144000" cy="6858000" type="screen4x3"/>
  <p:notesSz cx="7010400" cy="9296400"/>
  <p:defaultTextStyle>
    <a:defPPr>
      <a:defRPr lang="en-US"/>
    </a:defPPr>
    <a:lvl1pPr algn="l" rtl="0" fontAlgn="base">
      <a:spcBef>
        <a:spcPct val="0"/>
      </a:spcBef>
      <a:spcAft>
        <a:spcPct val="0"/>
      </a:spcAft>
      <a:defRPr sz="3200" kern="1200">
        <a:solidFill>
          <a:schemeClr val="tx2"/>
        </a:solidFill>
        <a:latin typeface="News Gothic MT" pitchFamily="34" charset="0"/>
        <a:ea typeface="+mn-ea"/>
        <a:cs typeface="+mn-cs"/>
      </a:defRPr>
    </a:lvl1pPr>
    <a:lvl2pPr marL="457200" algn="l" rtl="0" fontAlgn="base">
      <a:spcBef>
        <a:spcPct val="0"/>
      </a:spcBef>
      <a:spcAft>
        <a:spcPct val="0"/>
      </a:spcAft>
      <a:defRPr sz="3200" kern="1200">
        <a:solidFill>
          <a:schemeClr val="tx2"/>
        </a:solidFill>
        <a:latin typeface="News Gothic MT" pitchFamily="34" charset="0"/>
        <a:ea typeface="+mn-ea"/>
        <a:cs typeface="+mn-cs"/>
      </a:defRPr>
    </a:lvl2pPr>
    <a:lvl3pPr marL="914400" algn="l" rtl="0" fontAlgn="base">
      <a:spcBef>
        <a:spcPct val="0"/>
      </a:spcBef>
      <a:spcAft>
        <a:spcPct val="0"/>
      </a:spcAft>
      <a:defRPr sz="3200" kern="1200">
        <a:solidFill>
          <a:schemeClr val="tx2"/>
        </a:solidFill>
        <a:latin typeface="News Gothic MT" pitchFamily="34" charset="0"/>
        <a:ea typeface="+mn-ea"/>
        <a:cs typeface="+mn-cs"/>
      </a:defRPr>
    </a:lvl3pPr>
    <a:lvl4pPr marL="1371600" algn="l" rtl="0" fontAlgn="base">
      <a:spcBef>
        <a:spcPct val="0"/>
      </a:spcBef>
      <a:spcAft>
        <a:spcPct val="0"/>
      </a:spcAft>
      <a:defRPr sz="3200" kern="1200">
        <a:solidFill>
          <a:schemeClr val="tx2"/>
        </a:solidFill>
        <a:latin typeface="News Gothic MT" pitchFamily="34" charset="0"/>
        <a:ea typeface="+mn-ea"/>
        <a:cs typeface="+mn-cs"/>
      </a:defRPr>
    </a:lvl4pPr>
    <a:lvl5pPr marL="1828800" algn="l" rtl="0" fontAlgn="base">
      <a:spcBef>
        <a:spcPct val="0"/>
      </a:spcBef>
      <a:spcAft>
        <a:spcPct val="0"/>
      </a:spcAft>
      <a:defRPr sz="3200" kern="1200">
        <a:solidFill>
          <a:schemeClr val="tx2"/>
        </a:solidFill>
        <a:latin typeface="News Gothic MT" pitchFamily="34" charset="0"/>
        <a:ea typeface="+mn-ea"/>
        <a:cs typeface="+mn-cs"/>
      </a:defRPr>
    </a:lvl5pPr>
    <a:lvl6pPr marL="2286000" algn="l" defTabSz="914400" rtl="0" eaLnBrk="1" latinLnBrk="0" hangingPunct="1">
      <a:defRPr sz="3200" kern="1200">
        <a:solidFill>
          <a:schemeClr val="tx2"/>
        </a:solidFill>
        <a:latin typeface="News Gothic MT" pitchFamily="34" charset="0"/>
        <a:ea typeface="+mn-ea"/>
        <a:cs typeface="+mn-cs"/>
      </a:defRPr>
    </a:lvl6pPr>
    <a:lvl7pPr marL="2743200" algn="l" defTabSz="914400" rtl="0" eaLnBrk="1" latinLnBrk="0" hangingPunct="1">
      <a:defRPr sz="3200" kern="1200">
        <a:solidFill>
          <a:schemeClr val="tx2"/>
        </a:solidFill>
        <a:latin typeface="News Gothic MT" pitchFamily="34" charset="0"/>
        <a:ea typeface="+mn-ea"/>
        <a:cs typeface="+mn-cs"/>
      </a:defRPr>
    </a:lvl7pPr>
    <a:lvl8pPr marL="3200400" algn="l" defTabSz="914400" rtl="0" eaLnBrk="1" latinLnBrk="0" hangingPunct="1">
      <a:defRPr sz="3200" kern="1200">
        <a:solidFill>
          <a:schemeClr val="tx2"/>
        </a:solidFill>
        <a:latin typeface="News Gothic MT" pitchFamily="34" charset="0"/>
        <a:ea typeface="+mn-ea"/>
        <a:cs typeface="+mn-cs"/>
      </a:defRPr>
    </a:lvl8pPr>
    <a:lvl9pPr marL="3657600" algn="l" defTabSz="914400" rtl="0" eaLnBrk="1" latinLnBrk="0" hangingPunct="1">
      <a:defRPr sz="3200" kern="1200">
        <a:solidFill>
          <a:schemeClr val="tx2"/>
        </a:solidFill>
        <a:latin typeface="News Gothic MT" pitchFamily="34" charset="0"/>
        <a:ea typeface="+mn-ea"/>
        <a:cs typeface="+mn-cs"/>
      </a:defRPr>
    </a:lvl9pPr>
  </p:defaultTextStyle>
  <p:extLst>
    <p:ext uri="{521415D9-36F7-43E2-AB2F-B90AF26B5E84}">
      <p14:sectionLst xmlns:p14="http://schemas.microsoft.com/office/powerpoint/2010/main">
        <p14:section name="Default Section" id="{D50375C9-C821-4E1A-AF4F-A67E500D48B3}">
          <p14:sldIdLst>
            <p14:sldId id="302"/>
            <p14:sldId id="382"/>
            <p14:sldId id="335"/>
            <p14:sldId id="381"/>
            <p14:sldId id="336"/>
            <p14:sldId id="349"/>
            <p14:sldId id="375"/>
            <p14:sldId id="348"/>
            <p14:sldId id="376"/>
            <p14:sldId id="377"/>
            <p14:sldId id="379"/>
            <p14:sldId id="380"/>
            <p14:sldId id="378"/>
            <p14:sldId id="383"/>
            <p14:sldId id="385"/>
            <p14:sldId id="384"/>
            <p14:sldId id="365"/>
            <p14:sldId id="366"/>
            <p14:sldId id="367"/>
            <p14:sldId id="369"/>
            <p14:sldId id="370"/>
            <p14:sldId id="371"/>
            <p14:sldId id="372"/>
            <p14:sldId id="373"/>
            <p14:sldId id="374"/>
            <p14:sldId id="3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ABB7"/>
    <a:srgbClr val="5E0C02"/>
    <a:srgbClr val="CC0000"/>
    <a:srgbClr val="C9935D"/>
    <a:srgbClr val="D7AF87"/>
    <a:srgbClr val="8C5D2E"/>
    <a:srgbClr val="CC6600"/>
    <a:srgbClr val="C0C0C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5996" autoAdjust="0"/>
  </p:normalViewPr>
  <p:slideViewPr>
    <p:cSldViewPr snapToGrid="0">
      <p:cViewPr varScale="1">
        <p:scale>
          <a:sx n="60" d="100"/>
          <a:sy n="60" d="100"/>
        </p:scale>
        <p:origin x="-10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1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defRPr>
            </a:lvl1pPr>
          </a:lstStyle>
          <a:p>
            <a:endParaRPr lang="en-US" altLang="en-US" dirty="0"/>
          </a:p>
        </p:txBody>
      </p:sp>
      <p:sp>
        <p:nvSpPr>
          <p:cNvPr id="43011" name="Rectangle 3"/>
          <p:cNvSpPr>
            <a:spLocks noGrp="1" noChangeArrowheads="1"/>
          </p:cNvSpPr>
          <p:nvPr>
            <p:ph type="dt" sz="quarter"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defRPr>
            </a:lvl1pPr>
          </a:lstStyle>
          <a:p>
            <a:endParaRPr lang="en-US" altLang="en-US" dirty="0"/>
          </a:p>
        </p:txBody>
      </p:sp>
      <p:sp>
        <p:nvSpPr>
          <p:cNvPr id="43012" name="Rectangle 4"/>
          <p:cNvSpPr>
            <a:spLocks noGrp="1" noChangeArrowheads="1"/>
          </p:cNvSpPr>
          <p:nvPr>
            <p:ph type="ftr" sz="quarter" idx="2"/>
          </p:nvPr>
        </p:nvSpPr>
        <p:spPr bwMode="auto">
          <a:xfrm>
            <a:off x="1" y="8831265"/>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defRPr>
            </a:lvl1pPr>
          </a:lstStyle>
          <a:p>
            <a:endParaRPr lang="en-US" altLang="en-US" dirty="0"/>
          </a:p>
        </p:txBody>
      </p:sp>
      <p:sp>
        <p:nvSpPr>
          <p:cNvPr id="43013" name="Rectangle 5"/>
          <p:cNvSpPr>
            <a:spLocks noGrp="1" noChangeArrowheads="1"/>
          </p:cNvSpPr>
          <p:nvPr>
            <p:ph type="sldNum" sz="quarter" idx="3"/>
          </p:nvPr>
        </p:nvSpPr>
        <p:spPr bwMode="auto">
          <a:xfrm>
            <a:off x="3971926" y="8831265"/>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defRPr>
            </a:lvl1pPr>
          </a:lstStyle>
          <a:p>
            <a:fld id="{1C1E1C27-03EA-4720-87EF-81B3158CF614}" type="slidenum">
              <a:rPr lang="en-US" altLang="en-US"/>
              <a:pPr/>
              <a:t>‹#›</a:t>
            </a:fld>
            <a:endParaRPr lang="en-US" altLang="en-US" dirty="0"/>
          </a:p>
        </p:txBody>
      </p:sp>
    </p:spTree>
    <p:extLst>
      <p:ext uri="{BB962C8B-B14F-4D97-AF65-F5344CB8AC3E}">
        <p14:creationId xmlns:p14="http://schemas.microsoft.com/office/powerpoint/2010/main" val="2455348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defRPr>
            </a:lvl1pPr>
          </a:lstStyle>
          <a:p>
            <a:endParaRPr lang="en-US" altLang="en-US" dirty="0"/>
          </a:p>
        </p:txBody>
      </p:sp>
      <p:sp>
        <p:nvSpPr>
          <p:cNvPr id="69635" name="Rectangle 1027"/>
          <p:cNvSpPr>
            <a:spLocks noGrp="1" noChangeArrowheads="1"/>
          </p:cNvSpPr>
          <p:nvPr>
            <p:ph type="dt" idx="1"/>
          </p:nvPr>
        </p:nvSpPr>
        <p:spPr bwMode="auto">
          <a:xfrm>
            <a:off x="3962401"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defRPr>
            </a:lvl1pPr>
          </a:lstStyle>
          <a:p>
            <a:endParaRPr lang="en-US" altLang="en-US" dirty="0"/>
          </a:p>
        </p:txBody>
      </p:sp>
      <p:sp>
        <p:nvSpPr>
          <p:cNvPr id="69636" name="Rectangle 1028"/>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1029"/>
          <p:cNvSpPr>
            <a:spLocks noGrp="1" noChangeArrowheads="1"/>
          </p:cNvSpPr>
          <p:nvPr>
            <p:ph type="body" sz="quarter" idx="3"/>
          </p:nvPr>
        </p:nvSpPr>
        <p:spPr bwMode="auto">
          <a:xfrm>
            <a:off x="914401"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638" name="Rectangle 1030"/>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defRPr>
            </a:lvl1pPr>
          </a:lstStyle>
          <a:p>
            <a:endParaRPr lang="en-US" altLang="en-US" dirty="0"/>
          </a:p>
        </p:txBody>
      </p:sp>
      <p:sp>
        <p:nvSpPr>
          <p:cNvPr id="69639" name="Rectangle 1031"/>
          <p:cNvSpPr>
            <a:spLocks noGrp="1" noChangeArrowheads="1"/>
          </p:cNvSpPr>
          <p:nvPr>
            <p:ph type="sldNum" sz="quarter" idx="5"/>
          </p:nvPr>
        </p:nvSpPr>
        <p:spPr bwMode="auto">
          <a:xfrm>
            <a:off x="3962401"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defRPr>
            </a:lvl1pPr>
          </a:lstStyle>
          <a:p>
            <a:fld id="{5E06425B-152B-4885-9057-6110CF3C8866}" type="slidenum">
              <a:rPr lang="en-US" altLang="en-US"/>
              <a:pPr/>
              <a:t>‹#›</a:t>
            </a:fld>
            <a:endParaRPr lang="en-US" altLang="en-US" dirty="0"/>
          </a:p>
        </p:txBody>
      </p:sp>
    </p:spTree>
    <p:extLst>
      <p:ext uri="{BB962C8B-B14F-4D97-AF65-F5344CB8AC3E}">
        <p14:creationId xmlns:p14="http://schemas.microsoft.com/office/powerpoint/2010/main" val="17817090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a:t>
            </a:fld>
            <a:endParaRPr lang="en-US" altLang="en-US" dirty="0"/>
          </a:p>
        </p:txBody>
      </p:sp>
    </p:spTree>
    <p:extLst>
      <p:ext uri="{BB962C8B-B14F-4D97-AF65-F5344CB8AC3E}">
        <p14:creationId xmlns:p14="http://schemas.microsoft.com/office/powerpoint/2010/main" val="38335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10</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11</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12</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13</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14</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Policy makers and regulators should formulate public policies and regulations designed to steer the development of innovative services to improve mobility, safety, and sustainability. </a:t>
            </a:r>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15</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Policy makers and regulators should formulate public policies and regulations designed to steer the development of innovative services to improve mobility, safety, and sustainability. </a:t>
            </a:r>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16</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Policy makers and regulators should formulate public policies and regulations designed to steer the development of innovative services to improve mobility, safety, and sustainability. </a:t>
            </a:r>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17</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Local and state governments should reassess current taxi, limousine, and (where separately adopted) transportation network company regulations for market entry, geographic coverage, span of service, and the like in light of these new services and the service quality information available to both passengers and drivers. </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18</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These assessments should also examine public safety requirements covering drivers and vehicles, which should be applied in similar fashion across competing industry segments, ensuring consistency and a level playing field.</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19</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State and local governments should assess how the regulations governing the various industries relate to one another. Policy makers and regulators should consider whether traditional for-hire and shared mobility services are best monitored and regulated at the state, regional, or local level on the basis of market and service characteristics and regulatory capabilities. </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20</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Policy makers and regulators at the state and federal levels should conduct systematic evaluations of safety requirements, examining the core issues of effectiveness and cost.</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21</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Given the importance of accessibility for all users (which is frequently operationalized in terms of vehicles that can accommodate wheelchairs), policy makers and regulators should address the potential disparity between access for people with various disabilities and other travelers as these new services expand.</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22</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rPr>
              <a:t>Policy makers, planners, and regulators should identify the information needed to set policies on, plan for, and regulate mobility services, and require this information from all regulated entities.</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23</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Policy makers and regulators should carefully examine and consider the pros and cons of alternative employment classifications for TNC and taxi drivers. </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24</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Policy makers and regulators should seek to integrate the features of TNCs and other innovative shared mobility services into existing transportation systems and services in ways that leverage the new services’ strengths and features. </a:t>
            </a:r>
            <a:endParaRPr lang="en-US" sz="1200" dirty="0" smtClean="0">
              <a:solidFill>
                <a:schemeClr val="tx1"/>
              </a:solidFill>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25</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26</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4</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5</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6</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7</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8</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9</a:t>
            </a:fld>
            <a:endParaRPr lang="en-US" altLang="en-US" dirty="0"/>
          </a:p>
        </p:txBody>
      </p:sp>
    </p:spTree>
    <p:extLst>
      <p:ext uri="{BB962C8B-B14F-4D97-AF65-F5344CB8AC3E}">
        <p14:creationId xmlns:p14="http://schemas.microsoft.com/office/powerpoint/2010/main" val="1171810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bwMode="auto">
          <a:xfrm>
            <a:off x="0" y="1203734"/>
            <a:ext cx="9144000" cy="5654266"/>
          </a:xfrm>
          <a:prstGeom prst="rect">
            <a:avLst/>
          </a:prstGeom>
          <a:solidFill>
            <a:srgbClr val="37ABB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2"/>
              </a:solidFill>
              <a:effectLst/>
              <a:latin typeface="News Gothic MT" pitchFamily="34" charset="0"/>
            </a:endParaRPr>
          </a:p>
        </p:txBody>
      </p:sp>
      <p:pic>
        <p:nvPicPr>
          <p:cNvPr id="9" name="Picture 8" descr="C:\Users\jgormley\Desktop\Letterhead and logos\TRB logo_letterhead 2015.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260" y="112897"/>
            <a:ext cx="3459480" cy="989965"/>
          </a:xfrm>
          <a:prstGeom prst="rect">
            <a:avLst/>
          </a:prstGeom>
          <a:noFill/>
          <a:ln>
            <a:noFill/>
          </a:ln>
        </p:spPr>
      </p:pic>
    </p:spTree>
    <p:extLst>
      <p:ext uri="{BB962C8B-B14F-4D97-AF65-F5344CB8AC3E}">
        <p14:creationId xmlns:p14="http://schemas.microsoft.com/office/powerpoint/2010/main" val="285745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738188" y="962025"/>
            <a:ext cx="7748587" cy="4513263"/>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6679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Trebuchet MS" panose="020B0603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819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1778" y="6301171"/>
            <a:ext cx="2954551" cy="401504"/>
          </a:xfrm>
          <a:prstGeom prst="rect">
            <a:avLst/>
          </a:prstGeom>
        </p:spPr>
      </p:pic>
      <p:cxnSp>
        <p:nvCxnSpPr>
          <p:cNvPr id="7" name="Straight Connector 6"/>
          <p:cNvCxnSpPr/>
          <p:nvPr/>
        </p:nvCxnSpPr>
        <p:spPr>
          <a:xfrm>
            <a:off x="0" y="6154368"/>
            <a:ext cx="9144000" cy="0"/>
          </a:xfrm>
          <a:prstGeom prst="line">
            <a:avLst/>
          </a:prstGeom>
          <a:ln w="25400">
            <a:solidFill>
              <a:srgbClr val="37AB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3580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mailto:btaylor@ucla.edu" TargetMode="External"/><Relationship Id="rId5" Type="http://schemas.openxmlformats.org/officeDocument/2006/relationships/hyperlink" Target="mailto:kkortum@nas.edu"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72" r="589"/>
          <a:stretch/>
        </p:blipFill>
        <p:spPr>
          <a:xfrm>
            <a:off x="1" y="-10887"/>
            <a:ext cx="9143999" cy="61510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17" name="TextBox 16"/>
          <p:cNvSpPr txBox="1"/>
          <p:nvPr/>
        </p:nvSpPr>
        <p:spPr>
          <a:xfrm>
            <a:off x="2414589" y="2123674"/>
            <a:ext cx="6533824" cy="2308324"/>
          </a:xfrm>
          <a:prstGeom prst="rect">
            <a:avLst/>
          </a:prstGeom>
          <a:solidFill>
            <a:schemeClr val="bg1">
              <a:alpha val="90000"/>
            </a:schemeClr>
          </a:solidFill>
        </p:spPr>
        <p:txBody>
          <a:bodyPr wrap="square" rtlCol="0" anchor="t">
            <a:spAutoFit/>
          </a:bodyPr>
          <a:lstStyle/>
          <a:p>
            <a:r>
              <a:rPr lang="en-US" sz="4000" b="1" i="1" dirty="0" smtClean="0">
                <a:solidFill>
                  <a:schemeClr val="tx1"/>
                </a:solidFill>
                <a:latin typeface="Arial" panose="020B0604020202020204" pitchFamily="34" charset="0"/>
                <a:cs typeface="Arial" panose="020B0604020202020204" pitchFamily="34" charset="0"/>
              </a:rPr>
              <a:t>Between </a:t>
            </a:r>
            <a:r>
              <a:rPr lang="en-US" sz="4000" b="1" i="1" dirty="0">
                <a:solidFill>
                  <a:schemeClr val="tx1"/>
                </a:solidFill>
                <a:latin typeface="Arial" panose="020B0604020202020204" pitchFamily="34" charset="0"/>
                <a:cs typeface="Arial" panose="020B0604020202020204" pitchFamily="34" charset="0"/>
              </a:rPr>
              <a:t>Public and Private </a:t>
            </a:r>
            <a:r>
              <a:rPr lang="en-US" sz="4000" b="1" i="1" dirty="0" smtClean="0">
                <a:solidFill>
                  <a:schemeClr val="tx1"/>
                </a:solidFill>
                <a:latin typeface="Arial" panose="020B0604020202020204" pitchFamily="34" charset="0"/>
                <a:cs typeface="Arial" panose="020B0604020202020204" pitchFamily="34" charset="0"/>
              </a:rPr>
              <a:t>Mobility:</a:t>
            </a:r>
          </a:p>
          <a:p>
            <a:r>
              <a:rPr lang="en-US" b="1" i="1" dirty="0" smtClean="0">
                <a:solidFill>
                  <a:schemeClr val="tx1"/>
                </a:solidFill>
                <a:latin typeface="Arial" panose="020B0604020202020204" pitchFamily="34" charset="0"/>
                <a:cs typeface="Arial" panose="020B0604020202020204" pitchFamily="34" charset="0"/>
              </a:rPr>
              <a:t>The </a:t>
            </a:r>
            <a:r>
              <a:rPr lang="en-US" b="1" i="1" dirty="0">
                <a:solidFill>
                  <a:schemeClr val="tx1"/>
                </a:solidFill>
                <a:latin typeface="Arial" panose="020B0604020202020204" pitchFamily="34" charset="0"/>
                <a:cs typeface="Arial" panose="020B0604020202020204" pitchFamily="34" charset="0"/>
              </a:rPr>
              <a:t>Rise of Technology-Enabled Transportation Services</a:t>
            </a:r>
          </a:p>
        </p:txBody>
      </p:sp>
      <p:sp>
        <p:nvSpPr>
          <p:cNvPr id="5" name="TextBox 4"/>
          <p:cNvSpPr txBox="1"/>
          <p:nvPr/>
        </p:nvSpPr>
        <p:spPr>
          <a:xfrm>
            <a:off x="2414589" y="1181022"/>
            <a:ext cx="6533824" cy="646331"/>
          </a:xfrm>
          <a:prstGeom prst="rect">
            <a:avLst/>
          </a:prstGeom>
          <a:solidFill>
            <a:schemeClr val="bg1">
              <a:alpha val="90000"/>
            </a:schemeClr>
          </a:solidFill>
        </p:spPr>
        <p:txBody>
          <a:bodyPr wrap="square" rtlCol="0" anchor="t">
            <a:spAutoFit/>
          </a:bodyPr>
          <a:lstStyle/>
          <a:p>
            <a:r>
              <a:rPr lang="en-US" sz="3600" b="1" dirty="0" smtClean="0">
                <a:solidFill>
                  <a:schemeClr val="tx1"/>
                </a:solidFill>
                <a:latin typeface="Arial" panose="020B0604020202020204" pitchFamily="34" charset="0"/>
                <a:cs typeface="Arial" panose="020B0604020202020204" pitchFamily="34" charset="0"/>
              </a:rPr>
              <a:t>TRB Special </a:t>
            </a:r>
            <a:r>
              <a:rPr lang="en-US" sz="3600" b="1" dirty="0">
                <a:solidFill>
                  <a:schemeClr val="tx1"/>
                </a:solidFill>
                <a:latin typeface="Arial" panose="020B0604020202020204" pitchFamily="34" charset="0"/>
                <a:cs typeface="Arial" panose="020B0604020202020204" pitchFamily="34" charset="0"/>
              </a:rPr>
              <a:t>Report </a:t>
            </a:r>
            <a:r>
              <a:rPr lang="en-US" sz="3600" b="1" dirty="0" smtClean="0">
                <a:solidFill>
                  <a:schemeClr val="tx1"/>
                </a:solidFill>
                <a:latin typeface="Arial" panose="020B0604020202020204" pitchFamily="34" charset="0"/>
                <a:cs typeface="Arial" panose="020B0604020202020204" pitchFamily="34" charset="0"/>
              </a:rPr>
              <a:t>319</a:t>
            </a:r>
          </a:p>
        </p:txBody>
      </p:sp>
    </p:spTree>
    <p:extLst>
      <p:ext uri="{BB962C8B-B14F-4D97-AF65-F5344CB8AC3E}">
        <p14:creationId xmlns:p14="http://schemas.microsoft.com/office/powerpoint/2010/main" val="995156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10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0"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Security and Public Safety</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7095309" cy="3785652"/>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New services provide more information for both passengers and drivers</a:t>
            </a:r>
          </a:p>
          <a:p>
            <a:pPr marL="800100" lvl="1"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This can increase safety for both drivers and passengers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The effectiveness of various approaches to driver vetting has been curiously understudied</a:t>
            </a:r>
          </a:p>
          <a:p>
            <a:pPr marL="800100" lvl="1"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Determining the most cost-effective approaches to driver vetting requires more study</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Consistency across services is desirable</a:t>
            </a:r>
          </a:p>
        </p:txBody>
      </p:sp>
    </p:spTree>
    <p:extLst>
      <p:ext uri="{BB962C8B-B14F-4D97-AF65-F5344CB8AC3E}">
        <p14:creationId xmlns:p14="http://schemas.microsoft.com/office/powerpoint/2010/main" val="12256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25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0"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Labor Issues</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1" y="1920240"/>
            <a:ext cx="6782326" cy="3046988"/>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Number of drivers is growing rapidly</a:t>
            </a:r>
          </a:p>
          <a:p>
            <a:pPr marL="800100" lvl="1"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Growth in part-time drivers in new services</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Income and benefits can vary greatly</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Limited employment security and benefits is common across the industries</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Independent contractors vs. </a:t>
            </a:r>
            <a:r>
              <a:rPr lang="en-US" sz="2400" dirty="0" smtClean="0">
                <a:solidFill>
                  <a:schemeClr val="tx1"/>
                </a:solidFill>
                <a:latin typeface="Arial" panose="020B0604020202020204" pitchFamily="34" charset="0"/>
                <a:cs typeface="Arial" panose="020B0604020202020204" pitchFamily="34" charset="0"/>
              </a:rPr>
              <a:t>employees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These labor issues transcend </a:t>
            </a:r>
            <a:r>
              <a:rPr lang="en-US" sz="2400" dirty="0" smtClean="0">
                <a:solidFill>
                  <a:schemeClr val="tx1"/>
                </a:solidFill>
                <a:latin typeface="Arial" panose="020B0604020202020204" pitchFamily="34" charset="0"/>
                <a:cs typeface="Arial" panose="020B0604020202020204" pitchFamily="34" charset="0"/>
              </a:rPr>
              <a:t>shared mobility services</a:t>
            </a:r>
          </a:p>
        </p:txBody>
      </p:sp>
    </p:spTree>
    <p:extLst>
      <p:ext uri="{BB962C8B-B14F-4D97-AF65-F5344CB8AC3E}">
        <p14:creationId xmlns:p14="http://schemas.microsoft.com/office/powerpoint/2010/main" val="20363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25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smtClean="0"/>
          </a:p>
          <a:p>
            <a:pPr algn="ctr"/>
            <a:endParaRPr lang="en-US" sz="400" dirty="0"/>
          </a:p>
          <a:p>
            <a:pPr algn="ctr"/>
            <a:endParaRPr lang="en-US" sz="400" dirty="0" smtClean="0"/>
          </a:p>
          <a:p>
            <a:pPr algn="ctr"/>
            <a:endParaRPr lang="en-US" sz="400" dirty="0"/>
          </a:p>
          <a:p>
            <a:pPr algn="ctr"/>
            <a:endParaRPr lang="en-US" sz="400" dirty="0" smtClean="0"/>
          </a:p>
          <a:p>
            <a:pPr algn="ctr"/>
            <a:endParaRPr lang="en-US" sz="400" dirty="0"/>
          </a:p>
          <a:p>
            <a:pPr algn="ctr"/>
            <a:endParaRPr lang="en-US" sz="400" dirty="0" smtClean="0"/>
          </a:p>
          <a:p>
            <a:pPr algn="ctr"/>
            <a:endParaRPr lang="en-US" sz="400" dirty="0"/>
          </a:p>
          <a:p>
            <a:pPr algn="ctr"/>
            <a:endParaRPr lang="en-US" sz="400" dirty="0" smtClean="0"/>
          </a:p>
          <a:p>
            <a:pPr algn="ctr"/>
            <a:endParaRPr lang="en-US" sz="400" dirty="0"/>
          </a:p>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0"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Equity and Access</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61998" y="1920240"/>
            <a:ext cx="7522031" cy="4154984"/>
          </a:xfrm>
          <a:prstGeom prst="rect">
            <a:avLst/>
          </a:prstGeom>
        </p:spPr>
        <p:txBody>
          <a:bodyPr wrap="square">
            <a:spAutoFit/>
          </a:bodyPr>
          <a:lstStyle/>
          <a:p>
            <a:pPr marL="342900" indent="-34290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More </a:t>
            </a:r>
            <a:r>
              <a:rPr lang="en-US" sz="2400" dirty="0" smtClean="0">
                <a:solidFill>
                  <a:schemeClr val="tx1"/>
                </a:solidFill>
                <a:latin typeface="Arial" panose="020B0604020202020204" pitchFamily="34" charset="0"/>
                <a:cs typeface="Arial" panose="020B0604020202020204" pitchFamily="34" charset="0"/>
              </a:rPr>
              <a:t>on this from Susan Shaheen later</a:t>
            </a:r>
          </a:p>
        </p:txBody>
      </p:sp>
      <p:graphicFrame>
        <p:nvGraphicFramePr>
          <p:cNvPr id="7" name="Table 6"/>
          <p:cNvGraphicFramePr>
            <a:graphicFrameLocks noGrp="1"/>
          </p:cNvGraphicFramePr>
          <p:nvPr>
            <p:extLst>
              <p:ext uri="{D42A27DB-BD31-4B8C-83A1-F6EECF244321}">
                <p14:modId xmlns:p14="http://schemas.microsoft.com/office/powerpoint/2010/main" val="1954842085"/>
              </p:ext>
            </p:extLst>
          </p:nvPr>
        </p:nvGraphicFramePr>
        <p:xfrm>
          <a:off x="761997" y="1794160"/>
          <a:ext cx="7522031" cy="3538157"/>
        </p:xfrm>
        <a:graphic>
          <a:graphicData uri="http://schemas.openxmlformats.org/drawingml/2006/table">
            <a:tbl>
              <a:tblPr firstRow="1" firstCol="1" bandRow="1">
                <a:tableStyleId>{5C22544A-7EE6-4342-B048-85BDC9FD1C3A}</a:tableStyleId>
              </a:tblPr>
              <a:tblGrid>
                <a:gridCol w="2417796"/>
                <a:gridCol w="5104235"/>
              </a:tblGrid>
              <a:tr h="614974">
                <a:tc gridSpan="2">
                  <a:txBody>
                    <a:bodyPr/>
                    <a:lstStyle/>
                    <a:p>
                      <a:pPr marL="0" marR="0">
                        <a:lnSpc>
                          <a:spcPct val="115000"/>
                        </a:lnSpc>
                        <a:spcBef>
                          <a:spcPts val="0"/>
                        </a:spcBef>
                        <a:spcAft>
                          <a:spcPts val="0"/>
                        </a:spcAft>
                      </a:pPr>
                      <a:r>
                        <a:rPr lang="en-US" sz="2400" dirty="0">
                          <a:effectLst/>
                        </a:rPr>
                        <a:t>Four Dimensions of Equity in Public Policy Debates over Technology-Enabled Mobility Services</a:t>
                      </a:r>
                      <a:endParaRPr lang="en-US" sz="1800" dirty="0">
                        <a:effectLst/>
                        <a:latin typeface="Calibri"/>
                        <a:ea typeface="Calibri"/>
                        <a:cs typeface="Times New Roman"/>
                      </a:endParaRPr>
                    </a:p>
                  </a:txBody>
                  <a:tcPr marL="68580" marR="68580" marT="0" marB="0"/>
                </a:tc>
                <a:tc hMerge="1">
                  <a:txBody>
                    <a:bodyPr/>
                    <a:lstStyle/>
                    <a:p>
                      <a:endParaRPr lang="en-US"/>
                    </a:p>
                  </a:txBody>
                  <a:tcPr/>
                </a:tc>
              </a:tr>
              <a:tr h="527166">
                <a:tc>
                  <a:txBody>
                    <a:bodyPr/>
                    <a:lstStyle/>
                    <a:p>
                      <a:pPr marL="0" marR="0" algn="ctr">
                        <a:lnSpc>
                          <a:spcPct val="115000"/>
                        </a:lnSpc>
                        <a:spcBef>
                          <a:spcPts val="0"/>
                        </a:spcBef>
                        <a:spcAft>
                          <a:spcPts val="0"/>
                        </a:spcAft>
                      </a:pPr>
                      <a:r>
                        <a:rPr lang="en-US" sz="1600" b="1" i="1" dirty="0">
                          <a:effectLst/>
                        </a:rPr>
                        <a:t>Equity Dimension</a:t>
                      </a:r>
                      <a:endParaRPr lang="en-US" sz="1400" b="1" i="1" dirty="0">
                        <a:effectLst/>
                      </a:endParaRPr>
                    </a:p>
                    <a:p>
                      <a:pPr marL="0" marR="0" algn="ctr">
                        <a:lnSpc>
                          <a:spcPct val="115000"/>
                        </a:lnSpc>
                        <a:spcBef>
                          <a:spcPts val="0"/>
                        </a:spcBef>
                        <a:spcAft>
                          <a:spcPts val="0"/>
                        </a:spcAft>
                      </a:pPr>
                      <a:r>
                        <a:rPr lang="en-US" sz="1600" b="1" i="1" dirty="0">
                          <a:effectLst/>
                        </a:rPr>
                        <a:t> </a:t>
                      </a:r>
                      <a:endParaRPr lang="en-US" sz="1400" b="1" i="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i="1" dirty="0">
                          <a:effectLst/>
                        </a:rPr>
                        <a:t>Issues Raised</a:t>
                      </a:r>
                      <a:endParaRPr lang="en-US" sz="1400" b="1" i="1" dirty="0">
                        <a:effectLst/>
                        <a:latin typeface="Calibri"/>
                        <a:ea typeface="Calibri"/>
                        <a:cs typeface="Times New Roman"/>
                      </a:endParaRPr>
                    </a:p>
                  </a:txBody>
                  <a:tcPr marL="68580" marR="68580" marT="0" marB="0"/>
                </a:tc>
              </a:tr>
              <a:tr h="527166">
                <a:tc>
                  <a:txBody>
                    <a:bodyPr/>
                    <a:lstStyle/>
                    <a:p>
                      <a:pPr marL="0" marR="0">
                        <a:lnSpc>
                          <a:spcPct val="115000"/>
                        </a:lnSpc>
                        <a:spcBef>
                          <a:spcPts val="0"/>
                        </a:spcBef>
                        <a:spcAft>
                          <a:spcPts val="0"/>
                        </a:spcAft>
                      </a:pPr>
                      <a:r>
                        <a:rPr lang="en-US" sz="1600" dirty="0">
                          <a:effectLst/>
                        </a:rPr>
                        <a:t>Firms, markets, and competition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Market dominance, unfair competition, regulatory capture</a:t>
                      </a:r>
                      <a:endParaRPr lang="en-US" sz="1400" dirty="0">
                        <a:effectLst/>
                        <a:latin typeface="Calibri"/>
                        <a:ea typeface="Calibri"/>
                        <a:cs typeface="Times New Roman"/>
                      </a:endParaRPr>
                    </a:p>
                  </a:txBody>
                  <a:tcPr marL="68580" marR="68580" marT="0" marB="0"/>
                </a:tc>
              </a:tr>
              <a:tr h="527166">
                <a:tc>
                  <a:txBody>
                    <a:bodyPr/>
                    <a:lstStyle/>
                    <a:p>
                      <a:pPr marL="0" marR="0">
                        <a:lnSpc>
                          <a:spcPct val="115000"/>
                        </a:lnSpc>
                        <a:spcBef>
                          <a:spcPts val="0"/>
                        </a:spcBef>
                        <a:spcAft>
                          <a:spcPts val="0"/>
                        </a:spcAft>
                      </a:pPr>
                      <a:r>
                        <a:rPr lang="en-US" sz="1600" dirty="0">
                          <a:effectLst/>
                        </a:rPr>
                        <a:t>Regulations, subsidies, and</a:t>
                      </a:r>
                      <a:endParaRPr lang="en-US" sz="1400" dirty="0">
                        <a:effectLst/>
                      </a:endParaRPr>
                    </a:p>
                    <a:p>
                      <a:pPr marL="0" marR="0">
                        <a:lnSpc>
                          <a:spcPct val="115000"/>
                        </a:lnSpc>
                        <a:spcBef>
                          <a:spcPts val="0"/>
                        </a:spcBef>
                        <a:spcAft>
                          <a:spcPts val="0"/>
                        </a:spcAft>
                      </a:pPr>
                      <a:r>
                        <a:rPr lang="en-US" sz="1600" dirty="0">
                          <a:effectLst/>
                        </a:rPr>
                        <a:t>social services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Regulatory consistency, public subsidy of winners and losers, social service transportation obligations</a:t>
                      </a:r>
                      <a:endParaRPr lang="en-US" sz="1400" dirty="0">
                        <a:effectLst/>
                        <a:latin typeface="Calibri"/>
                        <a:ea typeface="Calibri"/>
                        <a:cs typeface="Times New Roman"/>
                      </a:endParaRPr>
                    </a:p>
                  </a:txBody>
                  <a:tcPr marL="68580" marR="68580" marT="0" marB="0"/>
                </a:tc>
              </a:tr>
              <a:tr h="527166">
                <a:tc>
                  <a:txBody>
                    <a:bodyPr/>
                    <a:lstStyle/>
                    <a:p>
                      <a:pPr marL="0" marR="0">
                        <a:lnSpc>
                          <a:spcPct val="115000"/>
                        </a:lnSpc>
                        <a:spcBef>
                          <a:spcPts val="0"/>
                        </a:spcBef>
                        <a:spcAft>
                          <a:spcPts val="0"/>
                        </a:spcAft>
                      </a:pPr>
                      <a:r>
                        <a:rPr lang="en-US" sz="1600" dirty="0">
                          <a:effectLst/>
                        </a:rPr>
                        <a:t>Geographies and jurisdictions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Service in high- versus low-demand areas; service in poor, minority neighborhoods</a:t>
                      </a:r>
                      <a:endParaRPr lang="en-US" sz="1400" dirty="0">
                        <a:effectLst/>
                        <a:latin typeface="Calibri"/>
                        <a:ea typeface="Calibri"/>
                        <a:cs typeface="Times New Roman"/>
                      </a:endParaRPr>
                    </a:p>
                  </a:txBody>
                  <a:tcPr marL="68580" marR="68580" marT="0" marB="0"/>
                </a:tc>
              </a:tr>
              <a:tr h="527166">
                <a:tc>
                  <a:txBody>
                    <a:bodyPr/>
                    <a:lstStyle/>
                    <a:p>
                      <a:pPr marL="0" marR="0">
                        <a:lnSpc>
                          <a:spcPct val="115000"/>
                        </a:lnSpc>
                        <a:spcBef>
                          <a:spcPts val="0"/>
                        </a:spcBef>
                        <a:spcAft>
                          <a:spcPts val="0"/>
                        </a:spcAft>
                      </a:pPr>
                      <a:r>
                        <a:rPr lang="en-US" sz="1600" dirty="0">
                          <a:effectLst/>
                        </a:rPr>
                        <a:t>Stakeholder groups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People without smartphones, “unbanked” populations, workers, etc.</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363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21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0"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Insurance</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6678753" cy="3416320"/>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Taxis </a:t>
            </a:r>
            <a:r>
              <a:rPr lang="en-US" sz="2400" dirty="0" smtClean="0">
                <a:solidFill>
                  <a:schemeClr val="tx1"/>
                </a:solidFill>
                <a:latin typeface="Arial" panose="020B0604020202020204" pitchFamily="34" charset="0"/>
                <a:cs typeface="Arial" panose="020B0604020202020204" pitchFamily="34" charset="0"/>
              </a:rPr>
              <a:t>typically have </a:t>
            </a:r>
            <a:r>
              <a:rPr lang="en-US" sz="2400" dirty="0" smtClean="0">
                <a:solidFill>
                  <a:schemeClr val="tx1"/>
                </a:solidFill>
                <a:latin typeface="Arial" panose="020B0604020202020204" pitchFamily="34" charset="0"/>
                <a:cs typeface="Arial" panose="020B0604020202020204" pitchFamily="34" charset="0"/>
              </a:rPr>
              <a:t>full-time commercial coverage</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TNC coverage </a:t>
            </a:r>
            <a:r>
              <a:rPr lang="en-US" sz="2400" dirty="0" smtClean="0">
                <a:solidFill>
                  <a:schemeClr val="tx1"/>
                </a:solidFill>
                <a:latin typeface="Arial" panose="020B0604020202020204" pitchFamily="34" charset="0"/>
                <a:cs typeface="Arial" panose="020B0604020202020204" pitchFamily="34" charset="0"/>
              </a:rPr>
              <a:t>generally varies </a:t>
            </a:r>
            <a:r>
              <a:rPr lang="en-US" sz="2400" dirty="0" smtClean="0">
                <a:solidFill>
                  <a:schemeClr val="tx1"/>
                </a:solidFill>
                <a:latin typeface="Arial" panose="020B0604020202020204" pitchFamily="34" charset="0"/>
                <a:cs typeface="Arial" panose="020B0604020202020204" pitchFamily="34" charset="0"/>
              </a:rPr>
              <a:t>by stage of the ride</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Carsharing insurance varies by jurisdiction and company</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Insurance products available tend to lag the evolution of mobility services but starting to catch up</a:t>
            </a:r>
          </a:p>
        </p:txBody>
      </p:sp>
    </p:spTree>
    <p:extLst>
      <p:ext uri="{BB962C8B-B14F-4D97-AF65-F5344CB8AC3E}">
        <p14:creationId xmlns:p14="http://schemas.microsoft.com/office/powerpoint/2010/main" val="41287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21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283874" y="202367"/>
            <a:ext cx="8860125" cy="784830"/>
          </a:xfrm>
          <a:prstGeom prst="rect">
            <a:avLst/>
          </a:prstGeom>
          <a:noFill/>
        </p:spPr>
        <p:txBody>
          <a:bodyPr wrap="square" rtlCol="0">
            <a:spAutoFit/>
          </a:bodyPr>
          <a:lstStyle/>
          <a:p>
            <a:r>
              <a:rPr lang="en-US" sz="4500" b="1" spc="-150" dirty="0" smtClean="0">
                <a:solidFill>
                  <a:schemeClr val="bg1"/>
                </a:solidFill>
                <a:latin typeface="Arial" panose="020B0604020202020204" pitchFamily="34" charset="0"/>
                <a:cs typeface="Arial" panose="020B0604020202020204" pitchFamily="34" charset="0"/>
              </a:rPr>
              <a:t>Committee member presentations</a:t>
            </a:r>
            <a:endParaRPr lang="en-US" sz="45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7278189" cy="3416320"/>
          </a:xfrm>
          <a:prstGeom prst="rect">
            <a:avLst/>
          </a:prstGeom>
        </p:spPr>
        <p:txBody>
          <a:bodyPr wrap="square">
            <a:spAutoFit/>
          </a:bodyPr>
          <a:lstStyle/>
          <a:p>
            <a:pPr marL="342900" indent="-342900">
              <a:buFont typeface="Arial" panose="020B0604020202020204" pitchFamily="34" charset="0"/>
              <a:buChar char="•"/>
            </a:pPr>
            <a:r>
              <a:rPr lang="en-US" sz="2400" b="1" dirty="0" smtClean="0">
                <a:solidFill>
                  <a:schemeClr val="tx1"/>
                </a:solidFill>
                <a:latin typeface="Arial" panose="020B0604020202020204" pitchFamily="34" charset="0"/>
                <a:cs typeface="Arial" panose="020B0604020202020204" pitchFamily="34" charset="0"/>
              </a:rPr>
              <a:t>Michael Manville</a:t>
            </a:r>
          </a:p>
          <a:p>
            <a:pPr marL="800100" lvl="1" indent="-342900">
              <a:buFont typeface="Arial" panose="020B0604020202020204" pitchFamily="34" charset="0"/>
              <a:buChar char="•"/>
            </a:pPr>
            <a:r>
              <a:rPr lang="en-US" sz="2400" b="1" i="1" dirty="0" smtClean="0">
                <a:solidFill>
                  <a:schemeClr val="tx1"/>
                </a:solidFill>
                <a:latin typeface="Arial" panose="020B0604020202020204" pitchFamily="34" charset="0"/>
                <a:cs typeface="Arial" panose="020B0604020202020204" pitchFamily="34" charset="0"/>
              </a:rPr>
              <a:t>Economics of new, shared mobility services</a:t>
            </a:r>
          </a:p>
          <a:p>
            <a:pPr marL="800100" lvl="1"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solidFill>
                  <a:schemeClr val="tx1"/>
                </a:solidFill>
                <a:latin typeface="Arial" panose="020B0604020202020204" pitchFamily="34" charset="0"/>
                <a:cs typeface="Arial" panose="020B0604020202020204" pitchFamily="34" charset="0"/>
              </a:rPr>
              <a:t>Bruce Schaller</a:t>
            </a:r>
          </a:p>
          <a:p>
            <a:pPr marL="800100" lvl="1" indent="-342900">
              <a:buFont typeface="Arial" panose="020B0604020202020204" pitchFamily="34" charset="0"/>
              <a:buChar char="•"/>
            </a:pPr>
            <a:r>
              <a:rPr lang="en-US" sz="2400" b="1" i="1" dirty="0" smtClean="0">
                <a:solidFill>
                  <a:schemeClr val="tx1"/>
                </a:solidFill>
                <a:latin typeface="Arial" panose="020B0604020202020204" pitchFamily="34" charset="0"/>
                <a:cs typeface="Arial" panose="020B0604020202020204" pitchFamily="34" charset="0"/>
              </a:rPr>
              <a:t>Implications for taxis (&amp; everyone else)</a:t>
            </a:r>
          </a:p>
          <a:p>
            <a:pPr marL="800100" lvl="1" indent="-342900">
              <a:buFont typeface="Arial" panose="020B0604020202020204" pitchFamily="34" charset="0"/>
              <a:buChar char="•"/>
            </a:pPr>
            <a:endParaRPr lang="en-US" sz="2400" b="1"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solidFill>
                  <a:schemeClr val="tx1"/>
                </a:solidFill>
                <a:latin typeface="Arial" panose="020B0604020202020204" pitchFamily="34" charset="0"/>
                <a:cs typeface="Arial" panose="020B0604020202020204" pitchFamily="34" charset="0"/>
              </a:rPr>
              <a:t>Susan Shaheen</a:t>
            </a:r>
          </a:p>
          <a:p>
            <a:pPr marL="800100" lvl="1" indent="-342900">
              <a:buFont typeface="Arial" panose="020B0604020202020204" pitchFamily="34" charset="0"/>
              <a:buChar char="•"/>
            </a:pPr>
            <a:r>
              <a:rPr lang="en-US" sz="2400" b="1" i="1" dirty="0" smtClean="0">
                <a:solidFill>
                  <a:schemeClr val="tx1"/>
                </a:solidFill>
                <a:latin typeface="Arial" panose="020B0604020202020204" pitchFamily="34" charset="0"/>
                <a:cs typeface="Arial" panose="020B0604020202020204" pitchFamily="34" charset="0"/>
              </a:rPr>
              <a:t>Consequences for travel behavior</a:t>
            </a:r>
            <a:endParaRPr lang="en-US" sz="2400" b="1" i="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38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End of Part I</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89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504498" y="448056"/>
            <a:ext cx="8439204" cy="1569660"/>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Committee </a:t>
            </a:r>
            <a:r>
              <a:rPr lang="en-US" sz="4800" b="1" spc="-150" dirty="0" smtClean="0">
                <a:solidFill>
                  <a:schemeClr val="bg1"/>
                </a:solidFill>
                <a:latin typeface="Arial" panose="020B0604020202020204" pitchFamily="34" charset="0"/>
                <a:cs typeface="Arial" panose="020B0604020202020204" pitchFamily="34" charset="0"/>
              </a:rPr>
              <a:t>Recommendations</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620111"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89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1</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1569660"/>
          </a:xfrm>
          <a:prstGeom prst="rect">
            <a:avLst/>
          </a:prstGeom>
        </p:spPr>
        <p:txBody>
          <a:bodyPr wrap="square">
            <a:spAutoFit/>
          </a:bodyPr>
          <a:lstStyle/>
          <a:p>
            <a:r>
              <a:rPr lang="en-US" sz="2400" b="1" dirty="0" smtClean="0">
                <a:solidFill>
                  <a:srgbClr val="000000"/>
                </a:solidFill>
                <a:latin typeface="Arial" panose="020B0604020202020204" pitchFamily="34" charset="0"/>
                <a:cs typeface="Arial" panose="020B0604020202020204" pitchFamily="34" charset="0"/>
              </a:rPr>
              <a:t>Public </a:t>
            </a:r>
            <a:r>
              <a:rPr lang="en-US" sz="2400" b="1" dirty="0">
                <a:solidFill>
                  <a:srgbClr val="000000"/>
                </a:solidFill>
                <a:latin typeface="Arial" panose="020B0604020202020204" pitchFamily="34" charset="0"/>
                <a:cs typeface="Arial" panose="020B0604020202020204" pitchFamily="34" charset="0"/>
              </a:rPr>
              <a:t>policies and regulations </a:t>
            </a:r>
            <a:r>
              <a:rPr lang="en-US" sz="2400" b="1" dirty="0" smtClean="0">
                <a:solidFill>
                  <a:srgbClr val="000000"/>
                </a:solidFill>
                <a:latin typeface="Arial" panose="020B0604020202020204" pitchFamily="34" charset="0"/>
                <a:cs typeface="Arial" panose="020B0604020202020204" pitchFamily="34" charset="0"/>
              </a:rPr>
              <a:t>should be designed </a:t>
            </a:r>
            <a:r>
              <a:rPr lang="en-US" sz="2400" b="1" dirty="0">
                <a:solidFill>
                  <a:srgbClr val="000000"/>
                </a:solidFill>
                <a:latin typeface="Arial" panose="020B0604020202020204" pitchFamily="34" charset="0"/>
                <a:cs typeface="Arial" panose="020B0604020202020204" pitchFamily="34" charset="0"/>
              </a:rPr>
              <a:t>to steer the development of innovative services to improve mobility, safety, and </a:t>
            </a:r>
            <a:r>
              <a:rPr lang="en-US" sz="2400" b="1" dirty="0" smtClean="0">
                <a:solidFill>
                  <a:srgbClr val="000000"/>
                </a:solidFill>
                <a:latin typeface="Arial" panose="020B0604020202020204" pitchFamily="34" charset="0"/>
                <a:cs typeface="Arial" panose="020B0604020202020204" pitchFamily="34" charset="0"/>
              </a:rPr>
              <a:t>sustainability</a:t>
            </a:r>
            <a:endParaRPr lang="en-US" sz="4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361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25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1a</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2271391"/>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Reassessment of regulations for all for-hire vehicle services is likely needed</a:t>
            </a:r>
          </a:p>
          <a:p>
            <a:pPr marL="342900" indent="-342900">
              <a:spcBef>
                <a:spcPct val="30000"/>
              </a:spcBef>
              <a:buFont typeface="Arial" panose="020B0604020202020204" pitchFamily="34" charset="0"/>
              <a:buChar char="•"/>
              <a:defRPr/>
            </a:pPr>
            <a:r>
              <a:rPr lang="en-US" sz="2400" b="1" dirty="0" smtClean="0">
                <a:solidFill>
                  <a:schemeClr val="tx1"/>
                </a:solidFill>
                <a:latin typeface="Arial" panose="020B0604020202020204" pitchFamily="34" charset="0"/>
                <a:cs typeface="Arial" panose="020B0604020202020204" pitchFamily="34" charset="0"/>
              </a:rPr>
              <a:t>market entry</a:t>
            </a:r>
          </a:p>
          <a:p>
            <a:pPr marL="342900" indent="-342900">
              <a:spcBef>
                <a:spcPct val="30000"/>
              </a:spcBef>
              <a:buFont typeface="Arial" panose="020B0604020202020204" pitchFamily="34" charset="0"/>
              <a:buChar char="•"/>
              <a:defRPr/>
            </a:pPr>
            <a:r>
              <a:rPr lang="en-US" sz="2400" b="1" dirty="0" smtClean="0">
                <a:solidFill>
                  <a:schemeClr val="tx1"/>
                </a:solidFill>
                <a:latin typeface="Arial" panose="020B0604020202020204" pitchFamily="34" charset="0"/>
                <a:cs typeface="Arial" panose="020B0604020202020204" pitchFamily="34" charset="0"/>
              </a:rPr>
              <a:t>geographic coverage</a:t>
            </a:r>
          </a:p>
          <a:p>
            <a:pPr marL="342900" indent="-342900">
              <a:spcBef>
                <a:spcPct val="30000"/>
              </a:spcBef>
              <a:buFont typeface="Arial" panose="020B0604020202020204" pitchFamily="34" charset="0"/>
              <a:buChar char="•"/>
              <a:defRPr/>
            </a:pPr>
            <a:r>
              <a:rPr lang="en-US" sz="2400" b="1" dirty="0" smtClean="0">
                <a:solidFill>
                  <a:schemeClr val="tx1"/>
                </a:solidFill>
                <a:latin typeface="Arial" panose="020B0604020202020204" pitchFamily="34" charset="0"/>
                <a:cs typeface="Arial" panose="020B0604020202020204" pitchFamily="34" charset="0"/>
              </a:rPr>
              <a:t>span </a:t>
            </a:r>
            <a:r>
              <a:rPr lang="en-US" sz="2400" b="1" dirty="0">
                <a:solidFill>
                  <a:schemeClr val="tx1"/>
                </a:solidFill>
                <a:latin typeface="Arial" panose="020B0604020202020204" pitchFamily="34" charset="0"/>
                <a:cs typeface="Arial" panose="020B0604020202020204" pitchFamily="34" charset="0"/>
              </a:rPr>
              <a:t>of </a:t>
            </a:r>
            <a:r>
              <a:rPr lang="en-US" sz="2400" b="1" dirty="0" smtClean="0">
                <a:solidFill>
                  <a:schemeClr val="tx1"/>
                </a:solidFill>
                <a:latin typeface="Arial" panose="020B0604020202020204" pitchFamily="34" charset="0"/>
                <a:cs typeface="Arial" panose="020B0604020202020204" pitchFamily="34" charset="0"/>
              </a:rPr>
              <a:t>service</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615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1b</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1569660"/>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Public safety requirements should be consistent across each type of service (street hail/taxi stand, dispatch) and be gauged to risks</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216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30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Genesis of Report</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7186749" cy="415498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Rapid rise of smartphone-based innovative mobility </a:t>
            </a:r>
            <a:r>
              <a:rPr lang="en-US" sz="2400" dirty="0" smtClean="0">
                <a:solidFill>
                  <a:schemeClr val="tx1"/>
                </a:solidFill>
                <a:latin typeface="Arial" panose="020B0604020202020204" pitchFamily="34" charset="0"/>
                <a:cs typeface="Arial" panose="020B0604020202020204" pitchFamily="34" charset="0"/>
              </a:rPr>
              <a:t>services</a:t>
            </a:r>
          </a:p>
          <a:p>
            <a:pPr marL="800100" lvl="1"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New apps and services being introduced on a seemingly accelerating basis</a:t>
            </a:r>
            <a:endParaRPr lang="en-US" sz="2400" dirty="0" smtClean="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Regular reports of jaw-dropping increases in market valuation of Lyft and, especially, Uber</a:t>
            </a:r>
            <a:endParaRPr lang="en-US" sz="2400" dirty="0" smtClean="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Potentially </a:t>
            </a:r>
            <a:r>
              <a:rPr lang="en-US" sz="2400" dirty="0">
                <a:solidFill>
                  <a:prstClr val="black"/>
                </a:solidFill>
                <a:latin typeface="Arial" panose="020B0604020202020204" pitchFamily="34" charset="0"/>
                <a:cs typeface="Arial" panose="020B0604020202020204" pitchFamily="34" charset="0"/>
              </a:rPr>
              <a:t>big changes for auto-mobility</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All of these rapidly expanding services </a:t>
            </a:r>
            <a:r>
              <a:rPr lang="en-US" sz="2400" dirty="0" smtClean="0">
                <a:solidFill>
                  <a:schemeClr val="tx1"/>
                </a:solidFill>
                <a:latin typeface="Arial" panose="020B0604020202020204" pitchFamily="34" charset="0"/>
                <a:cs typeface="Arial" panose="020B0604020202020204" pitchFamily="34" charset="0"/>
              </a:rPr>
              <a:t>are </a:t>
            </a:r>
            <a:r>
              <a:rPr lang="en-US" sz="2400" dirty="0" smtClean="0">
                <a:solidFill>
                  <a:schemeClr val="tx1"/>
                </a:solidFill>
                <a:latin typeface="Arial" panose="020B0604020202020204" pitchFamily="34" charset="0"/>
                <a:cs typeface="Arial" panose="020B0604020202020204" pitchFamily="34" charset="0"/>
              </a:rPr>
              <a:t>raising vexing questions for regulators</a:t>
            </a:r>
            <a:endParaRPr lang="en-US" sz="2400" dirty="0" smtClean="0">
              <a:solidFill>
                <a:schemeClr val="tx1"/>
              </a:solidFill>
              <a:latin typeface="Arial" panose="020B0604020202020204" pitchFamily="34" charset="0"/>
              <a:cs typeface="Arial" panose="020B0604020202020204" pitchFamily="34" charset="0"/>
            </a:endParaRPr>
          </a:p>
          <a:p>
            <a:pPr marL="800100" lvl="2"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Across </a:t>
            </a:r>
            <a:r>
              <a:rPr lang="en-US" sz="2400" dirty="0" smtClean="0">
                <a:solidFill>
                  <a:schemeClr val="tx1"/>
                </a:solidFill>
                <a:latin typeface="Arial" panose="020B0604020202020204" pitchFamily="34" charset="0"/>
                <a:cs typeface="Arial" panose="020B0604020202020204" pitchFamily="34" charset="0"/>
              </a:rPr>
              <a:t>industries and jurisdictions</a:t>
            </a:r>
            <a:endParaRPr lang="en-US" sz="2400" dirty="0" smtClean="0">
              <a:solidFill>
                <a:schemeClr val="tx1"/>
              </a:solidFill>
              <a:latin typeface="Arial" panose="020B0604020202020204" pitchFamily="34" charset="0"/>
              <a:cs typeface="Arial" panose="020B0604020202020204" pitchFamily="34" charset="0"/>
            </a:endParaRPr>
          </a:p>
          <a:p>
            <a:pPr marL="800100" lvl="2"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Equity questions</a:t>
            </a:r>
          </a:p>
        </p:txBody>
      </p:sp>
    </p:spTree>
    <p:extLst>
      <p:ext uri="{BB962C8B-B14F-4D97-AF65-F5344CB8AC3E}">
        <p14:creationId xmlns:p14="http://schemas.microsoft.com/office/powerpoint/2010/main" val="11806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1c</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1938992"/>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Policy makers and regulators should consider whether TNC and taxi services may be better regulated at the state, regional, or local level, while ensuring consistency and effective enforcement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571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1d</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830997"/>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Systematic evaluations of safety requirements are needed</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784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1e</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830997"/>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Accessibility of services to all travelers should be a priority</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36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2</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1200329"/>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Basic service information for effective planning and regulation should be required of all mobility services</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824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3</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830997"/>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Employment classifications need to be carefully assessed</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294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46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Recommendation 4</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5655" y="2121605"/>
            <a:ext cx="6678753" cy="1200329"/>
          </a:xfrm>
          <a:prstGeom prst="rect">
            <a:avLst/>
          </a:prstGeom>
        </p:spPr>
        <p:txBody>
          <a:bodyPr wrap="square">
            <a:spAutoFit/>
          </a:bodyPr>
          <a:lstStyle/>
          <a:p>
            <a:r>
              <a:rPr lang="en-US" sz="2400" b="1" dirty="0" smtClean="0">
                <a:solidFill>
                  <a:schemeClr val="tx1"/>
                </a:solidFill>
                <a:latin typeface="Arial" panose="020B0604020202020204" pitchFamily="34" charset="0"/>
                <a:cs typeface="Arial" panose="020B0604020202020204" pitchFamily="34" charset="0"/>
              </a:rPr>
              <a:t>TNCs and other innovative services should be integrated with existing transportation systems and planning</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055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25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1"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For additional information</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62001" y="1732499"/>
            <a:ext cx="7522029" cy="3416320"/>
          </a:xfrm>
          <a:prstGeom prst="rect">
            <a:avLst/>
          </a:prstGeom>
        </p:spPr>
        <p:txBody>
          <a:bodyPr wrap="square">
            <a:spAutoFit/>
          </a:bodyPr>
          <a:lstStyle/>
          <a:p>
            <a:pPr marL="457200"/>
            <a:r>
              <a:rPr lang="en-US" sz="2400" dirty="0" smtClean="0">
                <a:solidFill>
                  <a:schemeClr val="tx1"/>
                </a:solidFill>
                <a:latin typeface="Arial" panose="020B0604020202020204" pitchFamily="34" charset="0"/>
                <a:cs typeface="Arial" panose="020B0604020202020204" pitchFamily="34" charset="0"/>
              </a:rPr>
              <a:t>Katherine Kortum	Brian D. Taylor</a:t>
            </a:r>
          </a:p>
          <a:p>
            <a:pPr marL="457200"/>
            <a:r>
              <a:rPr lang="en-US" sz="2400" dirty="0" smtClean="0">
                <a:solidFill>
                  <a:schemeClr val="tx1"/>
                </a:solidFill>
                <a:latin typeface="Arial" panose="020B0604020202020204" pitchFamily="34" charset="0"/>
                <a:cs typeface="Arial" panose="020B0604020202020204" pitchFamily="34" charset="0"/>
              </a:rPr>
              <a:t>Study Director		Committee Chair</a:t>
            </a:r>
          </a:p>
          <a:p>
            <a:pPr marL="457200"/>
            <a:r>
              <a:rPr lang="en-US" sz="2400" dirty="0" smtClean="0">
                <a:solidFill>
                  <a:schemeClr val="tx1"/>
                </a:solidFill>
                <a:latin typeface="Arial" panose="020B0604020202020204" pitchFamily="34" charset="0"/>
                <a:cs typeface="Arial" panose="020B0604020202020204" pitchFamily="34" charset="0"/>
                <a:hlinkClick r:id="rId5"/>
              </a:rPr>
              <a:t>kkortum@nas.edu</a:t>
            </a: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hlinkClick r:id="rId6"/>
              </a:rPr>
              <a:t>btaylor@g.ucla.edu</a:t>
            </a:r>
            <a:endParaRPr lang="en-US" sz="2400" dirty="0" smtClean="0">
              <a:solidFill>
                <a:schemeClr val="tx1"/>
              </a:solidFill>
              <a:latin typeface="Arial" panose="020B0604020202020204" pitchFamily="34" charset="0"/>
              <a:cs typeface="Arial" panose="020B0604020202020204" pitchFamily="34" charset="0"/>
            </a:endParaRPr>
          </a:p>
          <a:p>
            <a:pPr marL="457200"/>
            <a:r>
              <a:rPr lang="en-US" sz="2400" dirty="0" smtClean="0">
                <a:solidFill>
                  <a:schemeClr val="tx1"/>
                </a:solidFill>
                <a:latin typeface="Arial" panose="020B0604020202020204" pitchFamily="34" charset="0"/>
                <a:cs typeface="Arial" panose="020B0604020202020204" pitchFamily="34" charset="0"/>
              </a:rPr>
              <a:t>202-334-3123</a:t>
            </a:r>
          </a:p>
          <a:p>
            <a:pPr marL="457200"/>
            <a:endParaRPr lang="en-US" sz="2400" dirty="0">
              <a:solidFill>
                <a:schemeClr val="tx1"/>
              </a:solidFill>
              <a:latin typeface="Arial" panose="020B0604020202020204" pitchFamily="34" charset="0"/>
              <a:cs typeface="Arial" panose="020B0604020202020204" pitchFamily="34" charset="0"/>
            </a:endParaRPr>
          </a:p>
          <a:p>
            <a:pPr marL="457200"/>
            <a:r>
              <a:rPr lang="en-US" sz="2400" dirty="0" smtClean="0">
                <a:solidFill>
                  <a:schemeClr val="tx1"/>
                </a:solidFill>
                <a:latin typeface="Arial" panose="020B0604020202020204" pitchFamily="34" charset="0"/>
                <a:cs typeface="Arial" panose="020B0604020202020204" pitchFamily="34" charset="0"/>
              </a:rPr>
              <a:t>Transportation Research Board</a:t>
            </a:r>
          </a:p>
          <a:p>
            <a:pPr marL="457200"/>
            <a:r>
              <a:rPr lang="en-US" sz="2400" dirty="0" smtClean="0">
                <a:solidFill>
                  <a:schemeClr val="tx1"/>
                </a:solidFill>
                <a:latin typeface="Arial" panose="020B0604020202020204" pitchFamily="34" charset="0"/>
                <a:cs typeface="Arial" panose="020B0604020202020204" pitchFamily="34" charset="0"/>
              </a:rPr>
              <a:t>500 5</a:t>
            </a:r>
            <a:r>
              <a:rPr lang="en-US" sz="2400" baseline="30000" dirty="0" smtClean="0">
                <a:solidFill>
                  <a:schemeClr val="tx1"/>
                </a:solidFill>
                <a:latin typeface="Arial" panose="020B0604020202020204" pitchFamily="34" charset="0"/>
                <a:cs typeface="Arial" panose="020B0604020202020204" pitchFamily="34" charset="0"/>
              </a:rPr>
              <a:t>th</a:t>
            </a:r>
            <a:r>
              <a:rPr lang="en-US" sz="2400" dirty="0" smtClean="0">
                <a:solidFill>
                  <a:schemeClr val="tx1"/>
                </a:solidFill>
                <a:latin typeface="Arial" panose="020B0604020202020204" pitchFamily="34" charset="0"/>
                <a:cs typeface="Arial" panose="020B0604020202020204" pitchFamily="34" charset="0"/>
              </a:rPr>
              <a:t> Street NW</a:t>
            </a:r>
          </a:p>
          <a:p>
            <a:pPr marL="457200"/>
            <a:r>
              <a:rPr lang="en-US" sz="2400" dirty="0" smtClean="0">
                <a:solidFill>
                  <a:schemeClr val="tx1"/>
                </a:solidFill>
                <a:latin typeface="Arial" panose="020B0604020202020204" pitchFamily="34" charset="0"/>
                <a:cs typeface="Arial" panose="020B0604020202020204" pitchFamily="34" charset="0"/>
              </a:rPr>
              <a:t>Washington, DC 20001</a:t>
            </a:r>
          </a:p>
          <a:p>
            <a:pPr marL="457200"/>
            <a:r>
              <a:rPr lang="en-US" sz="2400" dirty="0" smtClean="0">
                <a:solidFill>
                  <a:schemeClr val="tx1"/>
                </a:solidFill>
                <a:latin typeface="Arial" panose="020B0604020202020204" pitchFamily="34" charset="0"/>
                <a:cs typeface="Arial" panose="020B0604020202020204" pitchFamily="34" charset="0"/>
              </a:rPr>
              <a:t>www.trb.org</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837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10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056"/>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Statement</a:t>
            </a:r>
            <a:r>
              <a:rPr lang="en-US" sz="4800" b="1" spc="-150" dirty="0" smtClean="0">
                <a:solidFill>
                  <a:schemeClr val="bg1"/>
                </a:solidFill>
                <a:latin typeface="Arial Black" panose="020B0A04020102020204" pitchFamily="34" charset="0"/>
              </a:rPr>
              <a:t> </a:t>
            </a:r>
            <a:r>
              <a:rPr lang="en-US" sz="4800" b="1" spc="-150" dirty="0" smtClean="0">
                <a:solidFill>
                  <a:schemeClr val="bg1"/>
                </a:solidFill>
                <a:latin typeface="Arial" panose="020B0604020202020204" pitchFamily="34" charset="0"/>
                <a:cs typeface="Arial" panose="020B0604020202020204" pitchFamily="34" charset="0"/>
              </a:rPr>
              <a:t>of Task</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7278189" cy="3754874"/>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Examine the growth and diversification of technology-enabled mobility </a:t>
            </a:r>
            <a:r>
              <a:rPr lang="en-US" sz="2000" dirty="0" smtClean="0">
                <a:solidFill>
                  <a:schemeClr val="tx1"/>
                </a:solidFill>
                <a:latin typeface="Arial" panose="020B0604020202020204" pitchFamily="34" charset="0"/>
                <a:cs typeface="Arial" panose="020B0604020202020204" pitchFamily="34" charset="0"/>
              </a:rPr>
              <a:t>services</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Explore </a:t>
            </a:r>
            <a:r>
              <a:rPr lang="en-US" sz="2000" dirty="0">
                <a:solidFill>
                  <a:schemeClr val="tx1"/>
                </a:solidFill>
                <a:latin typeface="Arial" panose="020B0604020202020204" pitchFamily="34" charset="0"/>
                <a:cs typeface="Arial" panose="020B0604020202020204" pitchFamily="34" charset="0"/>
              </a:rPr>
              <a:t>the implications these services have for consumers and existing transportation </a:t>
            </a:r>
            <a:r>
              <a:rPr lang="en-US" sz="2000" dirty="0" smtClean="0">
                <a:solidFill>
                  <a:schemeClr val="tx1"/>
                </a:solidFill>
                <a:latin typeface="Arial" panose="020B0604020202020204" pitchFamily="34" charset="0"/>
                <a:cs typeface="Arial" panose="020B0604020202020204" pitchFamily="34" charset="0"/>
              </a:rPr>
              <a:t>services</a:t>
            </a: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Identify </a:t>
            </a:r>
            <a:r>
              <a:rPr lang="en-US" sz="2000" dirty="0">
                <a:solidFill>
                  <a:schemeClr val="tx1"/>
                </a:solidFill>
                <a:latin typeface="Arial" panose="020B0604020202020204" pitchFamily="34" charset="0"/>
                <a:cs typeface="Arial" panose="020B0604020202020204" pitchFamily="34" charset="0"/>
              </a:rPr>
              <a:t>policy, regulatory, and other issues and </a:t>
            </a:r>
            <a:r>
              <a:rPr lang="en-US" sz="2000" dirty="0" smtClean="0">
                <a:solidFill>
                  <a:schemeClr val="tx1"/>
                </a:solidFill>
                <a:latin typeface="Arial" panose="020B0604020202020204" pitchFamily="34" charset="0"/>
                <a:cs typeface="Arial" panose="020B0604020202020204" pitchFamily="34" charset="0"/>
              </a:rPr>
              <a:t>opportunities to plan </a:t>
            </a:r>
            <a:r>
              <a:rPr lang="en-US" sz="2000" dirty="0">
                <a:solidFill>
                  <a:schemeClr val="tx1"/>
                </a:solidFill>
                <a:latin typeface="Arial" panose="020B0604020202020204" pitchFamily="34" charset="0"/>
                <a:cs typeface="Arial" panose="020B0604020202020204" pitchFamily="34" charset="0"/>
              </a:rPr>
              <a:t>for and regulate these </a:t>
            </a:r>
            <a:r>
              <a:rPr lang="en-US" sz="2000" dirty="0" smtClean="0">
                <a:solidFill>
                  <a:schemeClr val="tx1"/>
                </a:solidFill>
                <a:latin typeface="Arial" panose="020B0604020202020204" pitchFamily="34" charset="0"/>
                <a:cs typeface="Arial" panose="020B0604020202020204" pitchFamily="34" charset="0"/>
              </a:rPr>
              <a:t>services</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Including </a:t>
            </a:r>
            <a:r>
              <a:rPr lang="en-US" sz="2000" dirty="0">
                <a:solidFill>
                  <a:schemeClr val="tx1"/>
                </a:solidFill>
                <a:latin typeface="Arial" panose="020B0604020202020204" pitchFamily="34" charset="0"/>
                <a:cs typeface="Arial" panose="020B0604020202020204" pitchFamily="34" charset="0"/>
              </a:rPr>
              <a:t>the existing regulatory structure for taxi, limousine, and transit </a:t>
            </a:r>
            <a:r>
              <a:rPr lang="en-US" sz="2000" dirty="0" smtClean="0">
                <a:solidFill>
                  <a:schemeClr val="tx1"/>
                </a:solidFill>
                <a:latin typeface="Arial" panose="020B0604020202020204" pitchFamily="34" charset="0"/>
                <a:cs typeface="Arial" panose="020B0604020202020204" pitchFamily="34" charset="0"/>
              </a:rPr>
              <a:t>services</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Identify priority </a:t>
            </a:r>
            <a:r>
              <a:rPr lang="en-US" sz="2000" dirty="0">
                <a:solidFill>
                  <a:schemeClr val="tx1"/>
                </a:solidFill>
                <a:latin typeface="Arial" panose="020B0604020202020204" pitchFamily="34" charset="0"/>
                <a:cs typeface="Arial" panose="020B0604020202020204" pitchFamily="34" charset="0"/>
              </a:rPr>
              <a:t>areas of research to inform public policy </a:t>
            </a:r>
            <a:r>
              <a:rPr lang="en-US" sz="2000" dirty="0" smtClean="0">
                <a:solidFill>
                  <a:schemeClr val="tx1"/>
                </a:solidFill>
                <a:latin typeface="Arial" panose="020B0604020202020204" pitchFamily="34" charset="0"/>
                <a:cs typeface="Arial" panose="020B0604020202020204" pitchFamily="34" charset="0"/>
              </a:rPr>
              <a:t>decisions</a:t>
            </a:r>
          </a:p>
          <a:p>
            <a:endParaRPr lang="en-US" sz="2000" dirty="0">
              <a:solidFill>
                <a:schemeClr val="tx1"/>
              </a:solidFill>
              <a:latin typeface="Arial" panose="020B0604020202020204" pitchFamily="34" charset="0"/>
              <a:cs typeface="Arial" panose="020B0604020202020204" pitchFamily="34" charset="0"/>
            </a:endParaRPr>
          </a:p>
          <a:p>
            <a:r>
              <a:rPr lang="en-US" sz="1800" i="1" dirty="0" smtClean="0">
                <a:solidFill>
                  <a:schemeClr val="tx1"/>
                </a:solidFill>
                <a:latin typeface="Arial" panose="020B0604020202020204" pitchFamily="34" charset="0"/>
                <a:cs typeface="Arial" panose="020B0604020202020204" pitchFamily="34" charset="0"/>
              </a:rPr>
              <a:t>This study was self-initiated and was funded entirely by TRB.</a:t>
            </a:r>
            <a:endParaRPr lang="en-US" sz="1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2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5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0"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More than taxis and TNCs</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7278189" cy="3908762"/>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Tech-enabled mobility options purchased trip by trip</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Shared mobility – mostly sequentially, sometimes concurrent sharing</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Carshare</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Bikeshare</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Microtransit</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E-hail apps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Largely private sector initiated</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Most attention to taxis and TNCs because of the current policy debates</a:t>
            </a:r>
          </a:p>
        </p:txBody>
      </p:sp>
    </p:spTree>
    <p:extLst>
      <p:ext uri="{BB962C8B-B14F-4D97-AF65-F5344CB8AC3E}">
        <p14:creationId xmlns:p14="http://schemas.microsoft.com/office/powerpoint/2010/main" val="25483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5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1"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Committee Overview</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1" y="1920240"/>
            <a:ext cx="7278190" cy="3847207"/>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Committee formed, vetted, and began work in June 2014</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Committee members have expertise in:</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Urban planning and transportation policy</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Transit and shared use services</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Regulatory and economic analysis</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Transportation operations and technologies</a:t>
            </a:r>
          </a:p>
          <a:p>
            <a:pPr marL="8001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Taxi operations and regulations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Most (9 of 12) members university researchers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Held 4 two-day meetings in 2014 and 2015 to gather information and draft the report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9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20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Committee Members</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62002" y="1732499"/>
            <a:ext cx="7522028" cy="4493538"/>
          </a:xfrm>
          <a:prstGeom prst="rect">
            <a:avLst/>
          </a:prstGeom>
        </p:spPr>
        <p:txBody>
          <a:bodyPr wrap="square" numCol="2">
            <a:spAutoFit/>
          </a:bodyPr>
          <a:lstStyle/>
          <a:p>
            <a:pPr marL="233363" indent="-233363"/>
            <a:r>
              <a:rPr lang="en-US" sz="2200" b="1" dirty="0" smtClean="0">
                <a:solidFill>
                  <a:schemeClr val="tx1"/>
                </a:solidFill>
                <a:latin typeface="Arial" panose="020B0604020202020204" pitchFamily="34" charset="0"/>
                <a:cs typeface="Arial" panose="020B0604020202020204" pitchFamily="34" charset="0"/>
              </a:rPr>
              <a:t>Brian Taylor</a:t>
            </a:r>
            <a:r>
              <a:rPr lang="en-US" sz="2200" dirty="0" smtClean="0">
                <a:solidFill>
                  <a:schemeClr val="tx1"/>
                </a:solidFill>
                <a:latin typeface="Arial" panose="020B0604020202020204" pitchFamily="34" charset="0"/>
                <a:cs typeface="Arial" panose="020B0604020202020204" pitchFamily="34" charset="0"/>
              </a:rPr>
              <a:t>, UCLA (chair)</a:t>
            </a:r>
          </a:p>
          <a:p>
            <a:pPr marL="233363" indent="-233363"/>
            <a:r>
              <a:rPr lang="en-US" sz="2200" b="1" dirty="0" smtClean="0">
                <a:solidFill>
                  <a:schemeClr val="tx1"/>
                </a:solidFill>
                <a:latin typeface="Arial" panose="020B0604020202020204" pitchFamily="34" charset="0"/>
                <a:cs typeface="Arial" panose="020B0604020202020204" pitchFamily="34" charset="0"/>
              </a:rPr>
              <a:t>Ryan Chin</a:t>
            </a:r>
            <a:r>
              <a:rPr lang="en-US" sz="2200" dirty="0" smtClean="0">
                <a:solidFill>
                  <a:schemeClr val="tx1"/>
                </a:solidFill>
                <a:latin typeface="Arial" panose="020B0604020202020204" pitchFamily="34" charset="0"/>
                <a:cs typeface="Arial" panose="020B0604020202020204" pitchFamily="34" charset="0"/>
              </a:rPr>
              <a:t>, MIT</a:t>
            </a:r>
          </a:p>
          <a:p>
            <a:pPr marL="233363" indent="-233363"/>
            <a:r>
              <a:rPr lang="en-US" sz="2200" b="1" dirty="0" smtClean="0">
                <a:solidFill>
                  <a:schemeClr val="tx1"/>
                </a:solidFill>
                <a:latin typeface="Arial" panose="020B0604020202020204" pitchFamily="34" charset="0"/>
                <a:cs typeface="Arial" panose="020B0604020202020204" pitchFamily="34" charset="0"/>
              </a:rPr>
              <a:t>Melanie Crotty</a:t>
            </a:r>
            <a:r>
              <a:rPr lang="en-US" sz="2200" dirty="0" smtClean="0">
                <a:solidFill>
                  <a:schemeClr val="tx1"/>
                </a:solidFill>
                <a:latin typeface="Arial" panose="020B0604020202020204" pitchFamily="34" charset="0"/>
                <a:cs typeface="Arial" panose="020B0604020202020204" pitchFamily="34" charset="0"/>
              </a:rPr>
              <a:t>, San Francisco Bay Area MTC</a:t>
            </a:r>
          </a:p>
          <a:p>
            <a:pPr marL="233363" indent="-233363"/>
            <a:r>
              <a:rPr lang="en-US" sz="2200" b="1" dirty="0" smtClean="0">
                <a:solidFill>
                  <a:schemeClr val="tx1"/>
                </a:solidFill>
                <a:latin typeface="Arial" panose="020B0604020202020204" pitchFamily="34" charset="0"/>
                <a:cs typeface="Arial" panose="020B0604020202020204" pitchFamily="34" charset="0"/>
              </a:rPr>
              <a:t>Jennifer Dill</a:t>
            </a:r>
            <a:r>
              <a:rPr lang="en-US" sz="2200" dirty="0" smtClean="0">
                <a:solidFill>
                  <a:schemeClr val="tx1"/>
                </a:solidFill>
                <a:latin typeface="Arial" panose="020B0604020202020204" pitchFamily="34" charset="0"/>
                <a:cs typeface="Arial" panose="020B0604020202020204" pitchFamily="34" charset="0"/>
              </a:rPr>
              <a:t>, Portland State University</a:t>
            </a:r>
          </a:p>
          <a:p>
            <a:pPr marL="233363" indent="-233363"/>
            <a:r>
              <a:rPr lang="en-US" sz="2200" b="1" dirty="0" smtClean="0">
                <a:solidFill>
                  <a:schemeClr val="tx1"/>
                </a:solidFill>
                <a:latin typeface="Arial" panose="020B0604020202020204" pitchFamily="34" charset="0"/>
                <a:cs typeface="Arial" panose="020B0604020202020204" pitchFamily="34" charset="0"/>
              </a:rPr>
              <a:t>Lester Hoel</a:t>
            </a:r>
            <a:r>
              <a:rPr lang="en-US" sz="2200" dirty="0" smtClean="0">
                <a:solidFill>
                  <a:schemeClr val="tx1"/>
                </a:solidFill>
                <a:latin typeface="Arial" panose="020B0604020202020204" pitchFamily="34" charset="0"/>
                <a:cs typeface="Arial" panose="020B0604020202020204" pitchFamily="34" charset="0"/>
              </a:rPr>
              <a:t>, University of Virginia </a:t>
            </a:r>
            <a:endParaRPr lang="en-US" sz="2200" b="1" dirty="0">
              <a:solidFill>
                <a:schemeClr val="tx1"/>
              </a:solidFill>
              <a:latin typeface="Arial" panose="020B0604020202020204" pitchFamily="34" charset="0"/>
              <a:cs typeface="Arial" panose="020B0604020202020204" pitchFamily="34" charset="0"/>
            </a:endParaRPr>
          </a:p>
          <a:p>
            <a:pPr marL="233363" indent="-233363"/>
            <a:r>
              <a:rPr lang="en-US" sz="2200" b="1" dirty="0" smtClean="0">
                <a:solidFill>
                  <a:schemeClr val="tx1"/>
                </a:solidFill>
                <a:latin typeface="Arial" panose="020B0604020202020204" pitchFamily="34" charset="0"/>
                <a:cs typeface="Arial" panose="020B0604020202020204" pitchFamily="34" charset="0"/>
              </a:rPr>
              <a:t>Michael Manville</a:t>
            </a:r>
            <a:r>
              <a:rPr lang="en-US" sz="2200" dirty="0" smtClean="0">
                <a:solidFill>
                  <a:schemeClr val="tx1"/>
                </a:solidFill>
                <a:latin typeface="Arial" panose="020B0604020202020204" pitchFamily="34" charset="0"/>
                <a:cs typeface="Arial" panose="020B0604020202020204" pitchFamily="34" charset="0"/>
              </a:rPr>
              <a:t>, Cornell University</a:t>
            </a:r>
          </a:p>
          <a:p>
            <a:pPr marL="233363" indent="-233363"/>
            <a:endParaRPr lang="en-US" sz="2200" dirty="0">
              <a:solidFill>
                <a:schemeClr val="tx1"/>
              </a:solidFill>
              <a:latin typeface="Arial" panose="020B0604020202020204" pitchFamily="34" charset="0"/>
              <a:cs typeface="Arial" panose="020B0604020202020204" pitchFamily="34" charset="0"/>
            </a:endParaRPr>
          </a:p>
          <a:p>
            <a:pPr marL="233363" indent="-233363"/>
            <a:endParaRPr lang="en-US" sz="2200" dirty="0" smtClean="0">
              <a:solidFill>
                <a:schemeClr val="tx1"/>
              </a:solidFill>
              <a:latin typeface="Arial" panose="020B0604020202020204" pitchFamily="34" charset="0"/>
              <a:cs typeface="Arial" panose="020B0604020202020204" pitchFamily="34" charset="0"/>
            </a:endParaRPr>
          </a:p>
          <a:p>
            <a:pPr marL="233363" indent="-233363"/>
            <a:endParaRPr lang="en-US" sz="2200" dirty="0" smtClean="0">
              <a:solidFill>
                <a:schemeClr val="tx1"/>
              </a:solidFill>
              <a:latin typeface="Arial" panose="020B0604020202020204" pitchFamily="34" charset="0"/>
              <a:cs typeface="Arial" panose="020B0604020202020204" pitchFamily="34" charset="0"/>
            </a:endParaRPr>
          </a:p>
          <a:p>
            <a:pPr marL="233363" indent="-233363"/>
            <a:r>
              <a:rPr lang="en-US" sz="2200" b="1" dirty="0" smtClean="0">
                <a:solidFill>
                  <a:schemeClr val="tx1"/>
                </a:solidFill>
                <a:latin typeface="Arial" panose="020B0604020202020204" pitchFamily="34" charset="0"/>
                <a:cs typeface="Arial" panose="020B0604020202020204" pitchFamily="34" charset="0"/>
              </a:rPr>
              <a:t>Steve Polzin</a:t>
            </a:r>
            <a:r>
              <a:rPr lang="en-US" sz="2200" dirty="0" smtClean="0">
                <a:solidFill>
                  <a:schemeClr val="tx1"/>
                </a:solidFill>
                <a:latin typeface="Arial" panose="020B0604020202020204" pitchFamily="34" charset="0"/>
                <a:cs typeface="Arial" panose="020B0604020202020204" pitchFamily="34" charset="0"/>
              </a:rPr>
              <a:t>, University of South Florida</a:t>
            </a:r>
          </a:p>
          <a:p>
            <a:pPr marL="233363" indent="-233363"/>
            <a:r>
              <a:rPr lang="en-US" sz="2200" b="1" dirty="0" smtClean="0">
                <a:solidFill>
                  <a:schemeClr val="tx1"/>
                </a:solidFill>
                <a:latin typeface="Arial" panose="020B0604020202020204" pitchFamily="34" charset="0"/>
                <a:cs typeface="Arial" panose="020B0604020202020204" pitchFamily="34" charset="0"/>
              </a:rPr>
              <a:t>Bruce Schaller</a:t>
            </a:r>
            <a:r>
              <a:rPr lang="en-US" sz="2200" dirty="0" smtClean="0">
                <a:solidFill>
                  <a:schemeClr val="tx1"/>
                </a:solidFill>
                <a:latin typeface="Arial" panose="020B0604020202020204" pitchFamily="34" charset="0"/>
                <a:cs typeface="Arial" panose="020B0604020202020204" pitchFamily="34" charset="0"/>
              </a:rPr>
              <a:t>, Consultant</a:t>
            </a:r>
          </a:p>
          <a:p>
            <a:pPr marL="233363" indent="-233363"/>
            <a:r>
              <a:rPr lang="en-US" sz="2200" b="1" dirty="0" smtClean="0">
                <a:solidFill>
                  <a:schemeClr val="tx1"/>
                </a:solidFill>
                <a:latin typeface="Arial" panose="020B0604020202020204" pitchFamily="34" charset="0"/>
                <a:cs typeface="Arial" panose="020B0604020202020204" pitchFamily="34" charset="0"/>
              </a:rPr>
              <a:t>Susan Shaheen</a:t>
            </a:r>
            <a:r>
              <a:rPr lang="en-US" sz="2200" dirty="0" smtClean="0">
                <a:solidFill>
                  <a:schemeClr val="tx1"/>
                </a:solidFill>
                <a:latin typeface="Arial" panose="020B0604020202020204" pitchFamily="34" charset="0"/>
                <a:cs typeface="Arial" panose="020B0604020202020204" pitchFamily="34" charset="0"/>
              </a:rPr>
              <a:t>, UC Berkeley</a:t>
            </a:r>
          </a:p>
          <a:p>
            <a:pPr marL="233363" indent="-233363"/>
            <a:r>
              <a:rPr lang="en-US" sz="2200" b="1" dirty="0" smtClean="0">
                <a:solidFill>
                  <a:schemeClr val="tx1"/>
                </a:solidFill>
                <a:latin typeface="Arial" panose="020B0604020202020204" pitchFamily="34" charset="0"/>
                <a:cs typeface="Arial" panose="020B0604020202020204" pitchFamily="34" charset="0"/>
              </a:rPr>
              <a:t>Daniel Sperling</a:t>
            </a:r>
            <a:r>
              <a:rPr lang="en-US" sz="2200" dirty="0" smtClean="0">
                <a:solidFill>
                  <a:schemeClr val="tx1"/>
                </a:solidFill>
                <a:latin typeface="Arial" panose="020B0604020202020204" pitchFamily="34" charset="0"/>
                <a:cs typeface="Arial" panose="020B0604020202020204" pitchFamily="34" charset="0"/>
              </a:rPr>
              <a:t>, UC Davis</a:t>
            </a:r>
          </a:p>
          <a:p>
            <a:pPr marL="233363" indent="-233363"/>
            <a:r>
              <a:rPr lang="en-US" sz="2200" b="1" dirty="0" smtClean="0">
                <a:solidFill>
                  <a:schemeClr val="tx1"/>
                </a:solidFill>
                <a:latin typeface="Arial" panose="020B0604020202020204" pitchFamily="34" charset="0"/>
                <a:cs typeface="Arial" panose="020B0604020202020204" pitchFamily="34" charset="0"/>
              </a:rPr>
              <a:t>Marzia Zafar</a:t>
            </a:r>
            <a:r>
              <a:rPr lang="en-US" sz="2200" dirty="0" smtClean="0">
                <a:solidFill>
                  <a:schemeClr val="tx1"/>
                </a:solidFill>
                <a:latin typeface="Arial" panose="020B0604020202020204" pitchFamily="34" charset="0"/>
                <a:cs typeface="Arial" panose="020B0604020202020204" pitchFamily="34" charset="0"/>
              </a:rPr>
              <a:t>, California Public Utilities Commission</a:t>
            </a:r>
          </a:p>
          <a:p>
            <a:pPr marL="233363" lvl="0" indent="-233363"/>
            <a:r>
              <a:rPr lang="en-US" sz="2200" b="1" dirty="0" smtClean="0">
                <a:solidFill>
                  <a:prstClr val="black"/>
                </a:solidFill>
                <a:latin typeface="Arial" panose="020B0604020202020204" pitchFamily="34" charset="0"/>
                <a:cs typeface="Arial" panose="020B0604020202020204" pitchFamily="34" charset="0"/>
              </a:rPr>
              <a:t>Susan Zielinski</a:t>
            </a:r>
            <a:r>
              <a:rPr lang="en-US" sz="2200" dirty="0" smtClean="0">
                <a:solidFill>
                  <a:prstClr val="black"/>
                </a:solidFill>
                <a:latin typeface="Arial" panose="020B0604020202020204" pitchFamily="34" charset="0"/>
                <a:cs typeface="Arial" panose="020B0604020202020204" pitchFamily="34" charset="0"/>
              </a:rPr>
              <a:t>, University of Michigan</a:t>
            </a:r>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6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15755" y="168365"/>
            <a:ext cx="4414518" cy="7522031"/>
          </a:xfrm>
          <a:prstGeom prst="rect">
            <a:avLst/>
          </a:prstGeom>
          <a:gradFill>
            <a:gsLst>
              <a:gs pos="12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1998"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Information Gathering</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7095309" cy="3477875"/>
          </a:xfrm>
          <a:prstGeom prst="rect">
            <a:avLst/>
          </a:prstGeom>
        </p:spPr>
        <p:txBody>
          <a:bodyPr wrap="square">
            <a:spAutoFit/>
          </a:bodyPr>
          <a:lstStyle/>
          <a:p>
            <a:r>
              <a:rPr lang="en-US" sz="2400" dirty="0" smtClean="0">
                <a:solidFill>
                  <a:schemeClr val="tx1"/>
                </a:solidFill>
                <a:latin typeface="Arial" panose="020B0604020202020204" pitchFamily="34" charset="0"/>
                <a:cs typeface="Arial" panose="020B0604020202020204" pitchFamily="34" charset="0"/>
              </a:rPr>
              <a:t>Committee members heard from:</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Representatives of the taxi industry</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Uber and Lyft</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Carsharing operators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Insurance providers</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and regulators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City council members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Developers of other innovative services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Transit representatives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USDOT researchers</a:t>
            </a:r>
          </a:p>
        </p:txBody>
      </p:sp>
    </p:spTree>
    <p:extLst>
      <p:ext uri="{BB962C8B-B14F-4D97-AF65-F5344CB8AC3E}">
        <p14:creationId xmlns:p14="http://schemas.microsoft.com/office/powerpoint/2010/main" val="158232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0" y="-30480"/>
            <a:ext cx="9144000" cy="6167120"/>
          </a:xfrm>
          <a:prstGeom prst="rect">
            <a:avLst/>
          </a:prstGeom>
        </p:spPr>
      </p:pic>
      <p:sp>
        <p:nvSpPr>
          <p:cNvPr id="19" name="Rectangle 18"/>
          <p:cNvSpPr/>
          <p:nvPr/>
        </p:nvSpPr>
        <p:spPr>
          <a:xfrm rot="5400000">
            <a:off x="2339602" y="90262"/>
            <a:ext cx="4359279" cy="7522031"/>
          </a:xfrm>
          <a:prstGeom prst="rect">
            <a:avLst/>
          </a:prstGeom>
          <a:gradFill>
            <a:gsLst>
              <a:gs pos="5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1"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Where is this all headed?</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62001" y="1734503"/>
            <a:ext cx="7522028" cy="4216539"/>
          </a:xfrm>
          <a:prstGeom prst="rect">
            <a:avLst/>
          </a:prstGeom>
        </p:spPr>
        <p:txBody>
          <a:bodyPr wrap="square">
            <a:spAutoFit/>
          </a:bodyPr>
          <a:lstStyle/>
          <a:p>
            <a:r>
              <a:rPr lang="en-US" sz="2400" dirty="0" smtClean="0">
                <a:solidFill>
                  <a:schemeClr val="tx1"/>
                </a:solidFill>
                <a:latin typeface="Arial" panose="020B0604020202020204" pitchFamily="34" charset="0"/>
                <a:cs typeface="Arial" panose="020B0604020202020204" pitchFamily="34" charset="0"/>
              </a:rPr>
              <a:t>Two views</a:t>
            </a:r>
            <a:r>
              <a:rPr lang="en-US" sz="2400" dirty="0" smtClean="0">
                <a:solidFill>
                  <a:schemeClr val="tx1"/>
                </a:solidFill>
                <a:latin typeface="Arial" panose="020B0604020202020204" pitchFamily="34" charset="0"/>
                <a:cs typeface="Arial" panose="020B0604020202020204" pitchFamily="34" charset="0"/>
              </a:rPr>
              <a:t>:</a:t>
            </a:r>
          </a:p>
          <a:p>
            <a:endParaRPr lang="en-US" sz="2400" dirty="0" smtClean="0">
              <a:solidFill>
                <a:schemeClr val="tx1"/>
              </a:solidFill>
              <a:latin typeface="Arial" panose="020B0604020202020204" pitchFamily="34" charset="0"/>
              <a:cs typeface="Arial" panose="020B0604020202020204" pitchFamily="34" charset="0"/>
            </a:endParaRPr>
          </a:p>
          <a:p>
            <a:pPr marL="685800" lvl="1" indent="-457200">
              <a:buFont typeface="+mj-lt"/>
              <a:buAutoNum type="arabicPeriod"/>
            </a:pPr>
            <a:r>
              <a:rPr lang="en-US" sz="2000" b="1" i="1" dirty="0" smtClean="0">
                <a:solidFill>
                  <a:schemeClr val="tx1"/>
                </a:solidFill>
                <a:latin typeface="Arial" panose="020B0604020202020204" pitchFamily="34" charset="0"/>
                <a:cs typeface="Arial" panose="020B0604020202020204" pitchFamily="34" charset="0"/>
              </a:rPr>
              <a:t>This is the tip of the iceberg</a:t>
            </a:r>
          </a:p>
          <a:p>
            <a:pPr marL="1028700" lvl="2"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Real-time decision-making about trips, options, time, and costs at the margin is </a:t>
            </a:r>
            <a:r>
              <a:rPr lang="en-US" sz="2000" dirty="0" smtClean="0">
                <a:solidFill>
                  <a:schemeClr val="tx1"/>
                </a:solidFill>
                <a:latin typeface="Arial" panose="020B0604020202020204" pitchFamily="34" charset="0"/>
                <a:cs typeface="Arial" panose="020B0604020202020204" pitchFamily="34" charset="0"/>
              </a:rPr>
              <a:t>revolutionizing travel</a:t>
            </a:r>
          </a:p>
          <a:p>
            <a:pPr marL="1028700" lvl="2"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Consumers will increasingly buy trips and not vehicles</a:t>
            </a:r>
          </a:p>
          <a:p>
            <a:pPr marL="1028700" lvl="2"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The </a:t>
            </a:r>
            <a:r>
              <a:rPr lang="en-US" sz="2000" dirty="0" smtClean="0">
                <a:solidFill>
                  <a:schemeClr val="tx1"/>
                </a:solidFill>
                <a:latin typeface="Arial" panose="020B0604020202020204" pitchFamily="34" charset="0"/>
                <a:cs typeface="Arial" panose="020B0604020202020204" pitchFamily="34" charset="0"/>
              </a:rPr>
              <a:t>sky is the limit</a:t>
            </a:r>
          </a:p>
          <a:p>
            <a:pPr marL="685800" lvl="1" indent="-457200">
              <a:buFont typeface="+mj-lt"/>
              <a:buAutoNum type="arabicPeriod"/>
            </a:pPr>
            <a:r>
              <a:rPr lang="en-US" sz="2000" b="1" i="1" dirty="0" smtClean="0">
                <a:solidFill>
                  <a:schemeClr val="tx1"/>
                </a:solidFill>
                <a:latin typeface="Arial" panose="020B0604020202020204" pitchFamily="34" charset="0"/>
                <a:cs typeface="Arial" panose="020B0604020202020204" pitchFamily="34" charset="0"/>
              </a:rPr>
              <a:t>Big </a:t>
            </a:r>
            <a:r>
              <a:rPr lang="en-US" sz="2000" b="1" i="1" dirty="0" smtClean="0">
                <a:solidFill>
                  <a:schemeClr val="tx1"/>
                </a:solidFill>
                <a:latin typeface="Arial" panose="020B0604020202020204" pitchFamily="34" charset="0"/>
                <a:cs typeface="Arial" panose="020B0604020202020204" pitchFamily="34" charset="0"/>
              </a:rPr>
              <a:t>changes, but </a:t>
            </a:r>
            <a:r>
              <a:rPr lang="en-US" sz="2000" b="1" i="1" dirty="0" smtClean="0">
                <a:solidFill>
                  <a:schemeClr val="tx1"/>
                </a:solidFill>
                <a:latin typeface="Arial" panose="020B0604020202020204" pitchFamily="34" charset="0"/>
                <a:cs typeface="Arial" panose="020B0604020202020204" pitchFamily="34" charset="0"/>
              </a:rPr>
              <a:t>for a niche market</a:t>
            </a:r>
          </a:p>
          <a:p>
            <a:pPr marL="10287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The changes are significant, but mostly at the margin</a:t>
            </a:r>
          </a:p>
          <a:p>
            <a:pPr marL="10287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Issues </a:t>
            </a:r>
            <a:r>
              <a:rPr lang="en-US" sz="2000" dirty="0" smtClean="0">
                <a:solidFill>
                  <a:schemeClr val="tx1"/>
                </a:solidFill>
                <a:latin typeface="Arial" panose="020B0604020202020204" pitchFamily="34" charset="0"/>
                <a:cs typeface="Arial" panose="020B0604020202020204" pitchFamily="34" charset="0"/>
              </a:rPr>
              <a:t>are confined </a:t>
            </a:r>
            <a:r>
              <a:rPr lang="en-US" sz="2000" dirty="0" smtClean="0">
                <a:solidFill>
                  <a:schemeClr val="tx1"/>
                </a:solidFill>
                <a:latin typeface="Arial" panose="020B0604020202020204" pitchFamily="34" charset="0"/>
                <a:cs typeface="Arial" panose="020B0604020202020204" pitchFamily="34" charset="0"/>
              </a:rPr>
              <a:t>mostly to </a:t>
            </a:r>
            <a:r>
              <a:rPr lang="en-US" sz="2000" dirty="0" smtClean="0">
                <a:solidFill>
                  <a:schemeClr val="tx1"/>
                </a:solidFill>
                <a:latin typeface="Arial" panose="020B0604020202020204" pitchFamily="34" charset="0"/>
                <a:cs typeface="Arial" panose="020B0604020202020204" pitchFamily="34" charset="0"/>
              </a:rPr>
              <a:t>existing taxi/paratransit </a:t>
            </a:r>
            <a:r>
              <a:rPr lang="en-US" sz="2000" dirty="0" smtClean="0">
                <a:solidFill>
                  <a:schemeClr val="tx1"/>
                </a:solidFill>
                <a:latin typeface="Arial" panose="020B0604020202020204" pitchFamily="34" charset="0"/>
                <a:cs typeface="Arial" panose="020B0604020202020204" pitchFamily="34" charset="0"/>
              </a:rPr>
              <a:t>markets, and their variants</a:t>
            </a:r>
          </a:p>
          <a:p>
            <a:pPr marL="1028700" lvl="1"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More from Michael Manville and Susan Shaheen on this later</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64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153"/>
          <a:stretch/>
        </p:blipFill>
        <p:spPr>
          <a:xfrm>
            <a:off x="-1478" y="-31958"/>
            <a:ext cx="9144000" cy="6167120"/>
          </a:xfrm>
          <a:prstGeom prst="rect">
            <a:avLst/>
          </a:prstGeom>
        </p:spPr>
      </p:pic>
      <p:sp>
        <p:nvSpPr>
          <p:cNvPr id="19" name="Rectangle 18"/>
          <p:cNvSpPr/>
          <p:nvPr/>
        </p:nvSpPr>
        <p:spPr>
          <a:xfrm rot="5400000">
            <a:off x="2315755" y="168365"/>
            <a:ext cx="4414518" cy="7522031"/>
          </a:xfrm>
          <a:prstGeom prst="rect">
            <a:avLst/>
          </a:prstGeom>
          <a:gradFill>
            <a:gsLst>
              <a:gs pos="30000">
                <a:schemeClr val="bg1"/>
              </a:gs>
              <a:gs pos="0">
                <a:schemeClr val="bg1">
                  <a:alpha val="1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890" y="5333418"/>
            <a:ext cx="2584709" cy="954026"/>
          </a:xfrm>
          <a:prstGeom prst="rect">
            <a:avLst/>
          </a:prstGeom>
        </p:spPr>
      </p:pic>
      <p:sp>
        <p:nvSpPr>
          <p:cNvPr id="5" name="TextBox 4"/>
          <p:cNvSpPr txBox="1"/>
          <p:nvPr/>
        </p:nvSpPr>
        <p:spPr>
          <a:xfrm>
            <a:off x="762000" y="448484"/>
            <a:ext cx="8181703" cy="830997"/>
          </a:xfrm>
          <a:prstGeom prst="rect">
            <a:avLst/>
          </a:prstGeom>
          <a:noFill/>
        </p:spPr>
        <p:txBody>
          <a:bodyPr wrap="square" rtlCol="0">
            <a:spAutoFit/>
          </a:bodyPr>
          <a:lstStyle/>
          <a:p>
            <a:r>
              <a:rPr lang="en-US" sz="4800" b="1" spc="-150" dirty="0" smtClean="0">
                <a:solidFill>
                  <a:schemeClr val="bg1"/>
                </a:solidFill>
                <a:latin typeface="Arial" panose="020B0604020202020204" pitchFamily="34" charset="0"/>
                <a:cs typeface="Arial" panose="020B0604020202020204" pitchFamily="34" charset="0"/>
              </a:rPr>
              <a:t>Taxi/Limo Regulations</a:t>
            </a:r>
            <a:endParaRPr lang="en-US" sz="4800" b="1" spc="-15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62000" y="1231824"/>
            <a:ext cx="7522029" cy="12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5840" y="1920240"/>
            <a:ext cx="6678753" cy="3416320"/>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Regulations local, county, and state</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Significant variations in regulation between state and local agencies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Street hail </a:t>
            </a:r>
            <a:r>
              <a:rPr lang="en-US" sz="2400" dirty="0">
                <a:solidFill>
                  <a:schemeClr val="tx1"/>
                </a:solidFill>
                <a:latin typeface="Arial" panose="020B0604020202020204" pitchFamily="34" charset="0"/>
                <a:cs typeface="Arial" panose="020B0604020202020204" pitchFamily="34" charset="0"/>
              </a:rPr>
              <a:t>and </a:t>
            </a:r>
            <a:r>
              <a:rPr lang="en-US" sz="2400" dirty="0" smtClean="0">
                <a:solidFill>
                  <a:schemeClr val="tx1"/>
                </a:solidFill>
                <a:latin typeface="Arial" panose="020B0604020202020204" pitchFamily="34" charset="0"/>
                <a:cs typeface="Arial" panose="020B0604020202020204" pitchFamily="34" charset="0"/>
              </a:rPr>
              <a:t>taxi stand </a:t>
            </a:r>
            <a:r>
              <a:rPr lang="en-US" sz="2400" dirty="0">
                <a:solidFill>
                  <a:schemeClr val="tx1"/>
                </a:solidFill>
                <a:latin typeface="Arial" panose="020B0604020202020204" pitchFamily="34" charset="0"/>
                <a:cs typeface="Arial" panose="020B0604020202020204" pitchFamily="34" charset="0"/>
              </a:rPr>
              <a:t>markets </a:t>
            </a:r>
            <a:r>
              <a:rPr lang="en-US" sz="2400" dirty="0" smtClean="0">
                <a:solidFill>
                  <a:schemeClr val="tx1"/>
                </a:solidFill>
                <a:latin typeface="Arial" panose="020B0604020202020204" pitchFamily="34" charset="0"/>
                <a:cs typeface="Arial" panose="020B0604020202020204" pitchFamily="34" charset="0"/>
              </a:rPr>
              <a:t>need </a:t>
            </a:r>
            <a:r>
              <a:rPr lang="en-US" sz="2400" dirty="0">
                <a:solidFill>
                  <a:schemeClr val="tx1"/>
                </a:solidFill>
                <a:latin typeface="Arial" panose="020B0604020202020204" pitchFamily="34" charset="0"/>
                <a:cs typeface="Arial" panose="020B0604020202020204" pitchFamily="34" charset="0"/>
              </a:rPr>
              <a:t>more extensive regulations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Scale of taxi companies is very small compared to size of largest TNCs</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More from Bruce Schaller on this later</a:t>
            </a:r>
          </a:p>
        </p:txBody>
      </p:sp>
    </p:spTree>
    <p:extLst>
      <p:ext uri="{BB962C8B-B14F-4D97-AF65-F5344CB8AC3E}">
        <p14:creationId xmlns:p14="http://schemas.microsoft.com/office/powerpoint/2010/main" val="292608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SEM PPT Template 2__1666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NASEM PPT Template 2__166667</Template>
  <TotalTime>2131</TotalTime>
  <Words>1341</Words>
  <Application>Microsoft Office PowerPoint</Application>
  <PresentationFormat>On-screen Show (4:3)</PresentationFormat>
  <Paragraphs>214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NASEM PPT Template 2__166667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National Academies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dc:creator>
  <cp:lastModifiedBy>BT</cp:lastModifiedBy>
  <cp:revision>158</cp:revision>
  <cp:lastPrinted>2015-10-29T14:08:09Z</cp:lastPrinted>
  <dcterms:created xsi:type="dcterms:W3CDTF">2015-07-01T14:13:48Z</dcterms:created>
  <dcterms:modified xsi:type="dcterms:W3CDTF">2016-01-10T18:29:22Z</dcterms:modified>
</cp:coreProperties>
</file>