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79" r:id="rId3"/>
    <p:sldId id="282" r:id="rId4"/>
    <p:sldId id="281" r:id="rId5"/>
    <p:sldId id="275" r:id="rId6"/>
    <p:sldId id="273" r:id="rId7"/>
    <p:sldId id="287" r:id="rId8"/>
    <p:sldId id="286" r:id="rId9"/>
    <p:sldId id="280" r:id="rId10"/>
    <p:sldId id="272" r:id="rId11"/>
    <p:sldId id="268" r:id="rId12"/>
    <p:sldId id="269" r:id="rId13"/>
    <p:sldId id="270" r:id="rId14"/>
    <p:sldId id="271" r:id="rId15"/>
    <p:sldId id="283" r:id="rId16"/>
    <p:sldId id="284" r:id="rId17"/>
    <p:sldId id="285" r:id="rId18"/>
    <p:sldId id="25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4C07"/>
    <a:srgbClr val="3284BF"/>
    <a:srgbClr val="FEB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6494" autoAdjust="0"/>
  </p:normalViewPr>
  <p:slideViewPr>
    <p:cSldViewPr>
      <p:cViewPr varScale="1">
        <p:scale>
          <a:sx n="62" d="100"/>
          <a:sy n="62" d="100"/>
        </p:scale>
        <p:origin x="-10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aroleturley:Dropbox:Walking_UCConnect:TRB%20Conference:Slides:figur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4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4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orkbook4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Workbook4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Sheet1!$C$85</c:f>
              <c:strCache>
                <c:ptCount val="1"/>
                <c:pt idx="0">
                  <c:v>Walk-trip origins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EBB36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A14C07"/>
              </a:solidFill>
              <a:ln>
                <a:noFill/>
              </a:ln>
              <a:effectLst/>
            </c:spPr>
          </c:dPt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7%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Gill Sans MT"/>
                    <a:cs typeface="Gill Sans MT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Sheet1!$E$215:$E$218</c:f>
                <c:numCache>
                  <c:formatCode>General</c:formatCode>
                  <c:ptCount val="4"/>
                  <c:pt idx="0">
                    <c:v>0.006789783</c:v>
                  </c:pt>
                  <c:pt idx="1">
                    <c:v>0.01073991016</c:v>
                  </c:pt>
                  <c:pt idx="2">
                    <c:v>0.01296373008</c:v>
                  </c:pt>
                  <c:pt idx="3">
                    <c:v>0.0124335344</c:v>
                  </c:pt>
                </c:numCache>
              </c:numRef>
            </c:plus>
            <c:minus>
              <c:numRef>
                <c:f>Sheet1!$E$215:$E$218</c:f>
                <c:numCache>
                  <c:formatCode>General</c:formatCode>
                  <c:ptCount val="4"/>
                  <c:pt idx="0">
                    <c:v>0.006789783</c:v>
                  </c:pt>
                  <c:pt idx="1">
                    <c:v>0.01073991016</c:v>
                  </c:pt>
                  <c:pt idx="2">
                    <c:v>0.01296373008</c:v>
                  </c:pt>
                  <c:pt idx="3">
                    <c:v>0.0124335344</c:v>
                  </c:pt>
                </c:numCache>
              </c:numRef>
            </c:minus>
          </c:errBars>
          <c:cat>
            <c:strRef>
              <c:f>Sheet1!$A$215:$A$218</c:f>
              <c:strCache>
                <c:ptCount val="4"/>
                <c:pt idx="0">
                  <c:v>Los Angeles</c:v>
                </c:pt>
                <c:pt idx="1">
                  <c:v>Bay Area</c:v>
                </c:pt>
                <c:pt idx="2">
                  <c:v>Sacramento</c:v>
                </c:pt>
                <c:pt idx="3">
                  <c:v>San Diego</c:v>
                </c:pt>
              </c:strCache>
            </c:strRef>
          </c:cat>
          <c:val>
            <c:numRef>
              <c:f>Sheet1!$C$215:$C$218</c:f>
              <c:numCache>
                <c:formatCode>General</c:formatCode>
                <c:ptCount val="4"/>
                <c:pt idx="0">
                  <c:v>0.08540621</c:v>
                </c:pt>
                <c:pt idx="1">
                  <c:v>0.12967702</c:v>
                </c:pt>
                <c:pt idx="2">
                  <c:v>0.05352299</c:v>
                </c:pt>
                <c:pt idx="3">
                  <c:v>0.06579659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02846856"/>
        <c:axId val="2094085128"/>
      </c:barChart>
      <c:catAx>
        <c:axId val="2102846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Verdana"/>
                <a:cs typeface="Verdana"/>
              </a:defRPr>
            </a:pPr>
            <a:endParaRPr lang="en-US"/>
          </a:p>
        </c:txPr>
        <c:crossAx val="2094085128"/>
        <c:crosses val="autoZero"/>
        <c:auto val="1"/>
        <c:lblAlgn val="ctr"/>
        <c:lblOffset val="100"/>
        <c:noMultiLvlLbl val="0"/>
      </c:catAx>
      <c:valAx>
        <c:axId val="2094085128"/>
        <c:scaling>
          <c:orientation val="minMax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Verdana"/>
                    <a:cs typeface="Verdana"/>
                  </a:defRPr>
                </a:pPr>
                <a:r>
                  <a:rPr lang="en-US" sz="1400">
                    <a:latin typeface="Verdana"/>
                    <a:cs typeface="Verdana"/>
                  </a:rPr>
                  <a:t>Walking mode share of trips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Verdana"/>
                <a:cs typeface="Verdana"/>
              </a:defRPr>
            </a:pPr>
            <a:endParaRPr lang="en-US"/>
          </a:p>
        </c:txPr>
        <c:crossAx val="21028468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130881835647"/>
          <c:y val="0.140209563825481"/>
          <c:w val="0.839322726411776"/>
          <c:h val="0.6844129889626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Sheet1!$B$85</c:f>
              <c:strCache>
                <c:ptCount val="1"/>
                <c:pt idx="0">
                  <c:v>Non-walk trip origins</c:v>
                </c:pt>
              </c:strCache>
            </c:strRef>
          </c:tx>
          <c:spPr>
            <a:solidFill>
              <a:srgbClr val="3284BF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Verdana"/>
                    <a:cs typeface="Verdan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Sheet1!$F$108:$F$114</c:f>
                <c:numCache>
                  <c:formatCode>General</c:formatCode>
                  <c:ptCount val="7"/>
                  <c:pt idx="0">
                    <c:v>0.45373902</c:v>
                  </c:pt>
                  <c:pt idx="1">
                    <c:v>0.585888492</c:v>
                  </c:pt>
                  <c:pt idx="2">
                    <c:v>0.438588416</c:v>
                  </c:pt>
                  <c:pt idx="3">
                    <c:v>0.605652936</c:v>
                  </c:pt>
                  <c:pt idx="4">
                    <c:v>0.593628532</c:v>
                  </c:pt>
                  <c:pt idx="5">
                    <c:v>0.513301852</c:v>
                  </c:pt>
                  <c:pt idx="6">
                    <c:v>0.49084182</c:v>
                  </c:pt>
                </c:numCache>
              </c:numRef>
            </c:plus>
            <c:minus>
              <c:numRef>
                <c:f>Sheet1!$F$108:$F$114</c:f>
                <c:numCache>
                  <c:formatCode>General</c:formatCode>
                  <c:ptCount val="7"/>
                  <c:pt idx="0">
                    <c:v>0.45373902</c:v>
                  </c:pt>
                  <c:pt idx="1">
                    <c:v>0.585888492</c:v>
                  </c:pt>
                  <c:pt idx="2">
                    <c:v>0.438588416</c:v>
                  </c:pt>
                  <c:pt idx="3">
                    <c:v>0.605652936</c:v>
                  </c:pt>
                  <c:pt idx="4">
                    <c:v>0.593628532</c:v>
                  </c:pt>
                  <c:pt idx="5">
                    <c:v>0.513301852</c:v>
                  </c:pt>
                  <c:pt idx="6">
                    <c:v>0.49084182</c:v>
                  </c:pt>
                </c:numCache>
              </c:numRef>
            </c:minus>
          </c:errBars>
          <c:cat>
            <c:strRef>
              <c:f>Sheet1!$A$108:$A$114</c:f>
              <c:strCache>
                <c:ptCount val="7"/>
                <c:pt idx="0">
                  <c:v>Overall Walk Score</c:v>
                </c:pt>
                <c:pt idx="1">
                  <c:v>Culture Walk Score</c:v>
                </c:pt>
                <c:pt idx="2">
                  <c:v>Errands Walk Score</c:v>
                </c:pt>
                <c:pt idx="3">
                  <c:v>Grocery Walk Score</c:v>
                </c:pt>
                <c:pt idx="4">
                  <c:v>Parks Walk Score</c:v>
                </c:pt>
                <c:pt idx="5">
                  <c:v>Schools Walk Score</c:v>
                </c:pt>
                <c:pt idx="6">
                  <c:v>Shopping Walk Score</c:v>
                </c:pt>
              </c:strCache>
            </c:strRef>
          </c:cat>
          <c:val>
            <c:numRef>
              <c:f>Sheet1!$B$108:$B$114</c:f>
              <c:numCache>
                <c:formatCode>General</c:formatCode>
                <c:ptCount val="7"/>
                <c:pt idx="0">
                  <c:v>54.3333121</c:v>
                </c:pt>
                <c:pt idx="1">
                  <c:v>34.9635082</c:v>
                </c:pt>
                <c:pt idx="2">
                  <c:v>58.1005775</c:v>
                </c:pt>
                <c:pt idx="3">
                  <c:v>60.4310921</c:v>
                </c:pt>
                <c:pt idx="4">
                  <c:v>63.2051133</c:v>
                </c:pt>
                <c:pt idx="5">
                  <c:v>60.7924519</c:v>
                </c:pt>
                <c:pt idx="6">
                  <c:v>55.1571313</c:v>
                </c:pt>
              </c:numCache>
            </c:numRef>
          </c:val>
        </c:ser>
        <c:ser>
          <c:idx val="1"/>
          <c:order val="1"/>
          <c:tx>
            <c:strRef>
              <c:f>Sheet1!$C$85</c:f>
              <c:strCache>
                <c:ptCount val="1"/>
                <c:pt idx="0">
                  <c:v>Walk-trip origins</c:v>
                </c:pt>
              </c:strCache>
            </c:strRef>
          </c:tx>
          <c:spPr>
            <a:solidFill>
              <a:srgbClr val="FEBB36"/>
            </a:solidFill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Verdana"/>
                    <a:cs typeface="Verdan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Sheet1!$G$108:$G$114</c:f>
                <c:numCache>
                  <c:formatCode>General</c:formatCode>
                  <c:ptCount val="7"/>
                  <c:pt idx="0">
                    <c:v>1.222014136</c:v>
                  </c:pt>
                  <c:pt idx="1">
                    <c:v>1.954323644</c:v>
                  </c:pt>
                  <c:pt idx="2">
                    <c:v>1.26601104</c:v>
                  </c:pt>
                  <c:pt idx="3">
                    <c:v>1.50161382</c:v>
                  </c:pt>
                  <c:pt idx="4">
                    <c:v>1.45972274</c:v>
                  </c:pt>
                  <c:pt idx="5">
                    <c:v>1.2540864</c:v>
                  </c:pt>
                  <c:pt idx="6">
                    <c:v>1.321470024</c:v>
                  </c:pt>
                </c:numCache>
              </c:numRef>
            </c:plus>
            <c:minus>
              <c:numRef>
                <c:f>Sheet1!$G$108:$G$114</c:f>
                <c:numCache>
                  <c:formatCode>General</c:formatCode>
                  <c:ptCount val="7"/>
                  <c:pt idx="0">
                    <c:v>1.222014136</c:v>
                  </c:pt>
                  <c:pt idx="1">
                    <c:v>1.954323644</c:v>
                  </c:pt>
                  <c:pt idx="2">
                    <c:v>1.26601104</c:v>
                  </c:pt>
                  <c:pt idx="3">
                    <c:v>1.50161382</c:v>
                  </c:pt>
                  <c:pt idx="4">
                    <c:v>1.45972274</c:v>
                  </c:pt>
                  <c:pt idx="5">
                    <c:v>1.2540864</c:v>
                  </c:pt>
                  <c:pt idx="6">
                    <c:v>1.321470024</c:v>
                  </c:pt>
                </c:numCache>
              </c:numRef>
            </c:minus>
          </c:errBars>
          <c:cat>
            <c:strRef>
              <c:f>Sheet1!$A$108:$A$114</c:f>
              <c:strCache>
                <c:ptCount val="7"/>
                <c:pt idx="0">
                  <c:v>Overall Walk Score</c:v>
                </c:pt>
                <c:pt idx="1">
                  <c:v>Culture Walk Score</c:v>
                </c:pt>
                <c:pt idx="2">
                  <c:v>Errands Walk Score</c:v>
                </c:pt>
                <c:pt idx="3">
                  <c:v>Grocery Walk Score</c:v>
                </c:pt>
                <c:pt idx="4">
                  <c:v>Parks Walk Score</c:v>
                </c:pt>
                <c:pt idx="5">
                  <c:v>Schools Walk Score</c:v>
                </c:pt>
                <c:pt idx="6">
                  <c:v>Shopping Walk Score</c:v>
                </c:pt>
              </c:strCache>
            </c:strRef>
          </c:cat>
          <c:val>
            <c:numRef>
              <c:f>Sheet1!$C$108:$C$114</c:f>
              <c:numCache>
                <c:formatCode>General</c:formatCode>
                <c:ptCount val="7"/>
                <c:pt idx="0">
                  <c:v>68.9308201</c:v>
                </c:pt>
                <c:pt idx="1">
                  <c:v>53.5156793</c:v>
                </c:pt>
                <c:pt idx="2">
                  <c:v>69.32877419999923</c:v>
                </c:pt>
                <c:pt idx="3">
                  <c:v>75.85854179999959</c:v>
                </c:pt>
                <c:pt idx="4">
                  <c:v>77.1474342</c:v>
                </c:pt>
                <c:pt idx="5">
                  <c:v>72.5556892</c:v>
                </c:pt>
                <c:pt idx="6">
                  <c:v>68.7644846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02675592"/>
        <c:axId val="2101286392"/>
      </c:barChart>
      <c:catAx>
        <c:axId val="2102675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Verdana"/>
                <a:cs typeface="Verdana"/>
              </a:defRPr>
            </a:pPr>
            <a:endParaRPr lang="en-US"/>
          </a:p>
        </c:txPr>
        <c:crossAx val="2101286392"/>
        <c:crosses val="autoZero"/>
        <c:auto val="1"/>
        <c:lblAlgn val="ctr"/>
        <c:lblOffset val="100"/>
        <c:noMultiLvlLbl val="0"/>
      </c:catAx>
      <c:valAx>
        <c:axId val="2101286392"/>
        <c:scaling>
          <c:orientation val="minMax"/>
          <c:max val="10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Verdana"/>
                    <a:cs typeface="Verdana"/>
                  </a:defRPr>
                </a:pPr>
                <a:r>
                  <a:rPr lang="en-US" sz="1400">
                    <a:latin typeface="Verdana"/>
                    <a:cs typeface="Verdana"/>
                  </a:rPr>
                  <a:t>Average</a:t>
                </a:r>
                <a:r>
                  <a:rPr lang="en-US" sz="1400" baseline="0">
                    <a:latin typeface="Verdana"/>
                    <a:cs typeface="Verdana"/>
                  </a:rPr>
                  <a:t> score</a:t>
                </a:r>
                <a:endParaRPr lang="en-US" sz="1400">
                  <a:latin typeface="Verdana"/>
                  <a:cs typeface="Verdana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Verdana"/>
                <a:cs typeface="Verdana"/>
              </a:defRPr>
            </a:pPr>
            <a:endParaRPr lang="en-US"/>
          </a:p>
        </c:txPr>
        <c:crossAx val="2102675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6859999458831"/>
          <c:y val="0.0178824991674641"/>
          <c:w val="0.524464512812187"/>
          <c:h val="0.108611784086206"/>
        </c:manualLayout>
      </c:layout>
      <c:overlay val="1"/>
      <c:spPr>
        <a:solidFill>
          <a:schemeClr val="bg1"/>
        </a:solidFill>
        <a:ln>
          <a:noFill/>
        </a:ln>
      </c:spPr>
      <c:txPr>
        <a:bodyPr/>
        <a:lstStyle/>
        <a:p>
          <a:pPr>
            <a:defRPr sz="1400">
              <a:latin typeface="Verdana"/>
              <a:cs typeface="Verdana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014712949614"/>
          <c:y val="0.0492424242424242"/>
          <c:w val="0.342022190408017"/>
          <c:h val="0.85474767358625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Sheet3!$L$8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accent3"/>
            </a:solidFill>
            <a:effectLst/>
          </c:spPr>
          <c:invertIfNegative val="0"/>
          <c:cat>
            <c:strRef>
              <c:f>Sheet3!$M$7:$N$7</c:f>
              <c:strCache>
                <c:ptCount val="2"/>
                <c:pt idx="0">
                  <c:v>Walk trips origins</c:v>
                </c:pt>
                <c:pt idx="1">
                  <c:v>Non-walk trip origins</c:v>
                </c:pt>
              </c:strCache>
            </c:strRef>
          </c:cat>
          <c:val>
            <c:numRef>
              <c:f>Sheet3!$M$8:$N$8</c:f>
              <c:numCache>
                <c:formatCode>0%</c:formatCode>
                <c:ptCount val="2"/>
                <c:pt idx="0">
                  <c:v>0.01</c:v>
                </c:pt>
                <c:pt idx="1">
                  <c:v>0.01</c:v>
                </c:pt>
              </c:numCache>
            </c:numRef>
          </c:val>
        </c:ser>
        <c:ser>
          <c:idx val="1"/>
          <c:order val="1"/>
          <c:tx>
            <c:strRef>
              <c:f>Sheet3!$L$9</c:f>
              <c:strCache>
                <c:ptCount val="1"/>
                <c:pt idx="0">
                  <c:v>New development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Sheet3!$M$7:$N$7</c:f>
              <c:strCache>
                <c:ptCount val="2"/>
                <c:pt idx="0">
                  <c:v>Walk trips origins</c:v>
                </c:pt>
                <c:pt idx="1">
                  <c:v>Non-walk trip origins</c:v>
                </c:pt>
              </c:strCache>
            </c:strRef>
          </c:cat>
          <c:val>
            <c:numRef>
              <c:f>Sheet3!$M$9:$N$9</c:f>
              <c:numCache>
                <c:formatCode>0%</c:formatCode>
                <c:ptCount val="2"/>
                <c:pt idx="0">
                  <c:v>0.05</c:v>
                </c:pt>
                <c:pt idx="1">
                  <c:v>0.12</c:v>
                </c:pt>
              </c:numCache>
            </c:numRef>
          </c:val>
        </c:ser>
        <c:ser>
          <c:idx val="2"/>
          <c:order val="2"/>
          <c:tx>
            <c:strRef>
              <c:f>Sheet3!$L$10</c:f>
              <c:strCache>
                <c:ptCount val="1"/>
                <c:pt idx="0">
                  <c:v>Patchwork</c:v>
                </c:pt>
              </c:strCache>
            </c:strRef>
          </c:tx>
          <c:spPr>
            <a:solidFill>
              <a:schemeClr val="accent6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Sheet3!$M$7:$N$7</c:f>
              <c:strCache>
                <c:ptCount val="2"/>
                <c:pt idx="0">
                  <c:v>Walk trips origins</c:v>
                </c:pt>
                <c:pt idx="1">
                  <c:v>Non-walk trip origins</c:v>
                </c:pt>
              </c:strCache>
            </c:strRef>
          </c:cat>
          <c:val>
            <c:numRef>
              <c:f>Sheet3!$M$10:$N$10</c:f>
              <c:numCache>
                <c:formatCode>0%</c:formatCode>
                <c:ptCount val="2"/>
                <c:pt idx="0">
                  <c:v>0.11</c:v>
                </c:pt>
                <c:pt idx="1">
                  <c:v>0.18</c:v>
                </c:pt>
              </c:numCache>
            </c:numRef>
          </c:val>
        </c:ser>
        <c:ser>
          <c:idx val="3"/>
          <c:order val="3"/>
          <c:tx>
            <c:strRef>
              <c:f>Sheet3!$L$11</c:f>
              <c:strCache>
                <c:ptCount val="1"/>
                <c:pt idx="0">
                  <c:v>Established suburb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Sheet3!$M$7:$N$7</c:f>
              <c:strCache>
                <c:ptCount val="2"/>
                <c:pt idx="0">
                  <c:v>Walk trips origins</c:v>
                </c:pt>
                <c:pt idx="1">
                  <c:v>Non-walk trip origins</c:v>
                </c:pt>
              </c:strCache>
            </c:strRef>
          </c:cat>
          <c:val>
            <c:numRef>
              <c:f>Sheet3!$M$11:$N$11</c:f>
              <c:numCache>
                <c:formatCode>0%</c:formatCode>
                <c:ptCount val="2"/>
                <c:pt idx="0">
                  <c:v>0.21</c:v>
                </c:pt>
                <c:pt idx="1">
                  <c:v>0.26</c:v>
                </c:pt>
              </c:numCache>
            </c:numRef>
          </c:val>
        </c:ser>
        <c:ser>
          <c:idx val="4"/>
          <c:order val="4"/>
          <c:tx>
            <c:strRef>
              <c:f>Sheet3!$L$12</c:f>
              <c:strCache>
                <c:ptCount val="1"/>
                <c:pt idx="0">
                  <c:v>Urban residential</c:v>
                </c:pt>
              </c:strCache>
            </c:strRef>
          </c:tx>
          <c:spPr>
            <a:solidFill>
              <a:schemeClr val="accent4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Sheet3!$M$7:$N$7</c:f>
              <c:strCache>
                <c:ptCount val="2"/>
                <c:pt idx="0">
                  <c:v>Walk trips origins</c:v>
                </c:pt>
                <c:pt idx="1">
                  <c:v>Non-walk trip origins</c:v>
                </c:pt>
              </c:strCache>
            </c:strRef>
          </c:cat>
          <c:val>
            <c:numRef>
              <c:f>Sheet3!$M$12:$N$12</c:f>
              <c:numCache>
                <c:formatCode>0%</c:formatCode>
                <c:ptCount val="2"/>
                <c:pt idx="0">
                  <c:v>0.21</c:v>
                </c:pt>
                <c:pt idx="1">
                  <c:v>0.19</c:v>
                </c:pt>
              </c:numCache>
            </c:numRef>
          </c:val>
        </c:ser>
        <c:ser>
          <c:idx val="5"/>
          <c:order val="5"/>
          <c:tx>
            <c:strRef>
              <c:f>Sheet3!$L$13</c:f>
              <c:strCache>
                <c:ptCount val="1"/>
                <c:pt idx="0">
                  <c:v>Old urban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Sheet3!$M$7:$N$7</c:f>
              <c:strCache>
                <c:ptCount val="2"/>
                <c:pt idx="0">
                  <c:v>Walk trips origins</c:v>
                </c:pt>
                <c:pt idx="1">
                  <c:v>Non-walk trip origins</c:v>
                </c:pt>
              </c:strCache>
            </c:strRef>
          </c:cat>
          <c:val>
            <c:numRef>
              <c:f>Sheet3!$M$13:$N$13</c:f>
              <c:numCache>
                <c:formatCode>0%</c:formatCode>
                <c:ptCount val="2"/>
                <c:pt idx="0">
                  <c:v>0.23</c:v>
                </c:pt>
                <c:pt idx="1">
                  <c:v>0.11</c:v>
                </c:pt>
              </c:numCache>
            </c:numRef>
          </c:val>
        </c:ser>
        <c:ser>
          <c:idx val="6"/>
          <c:order val="6"/>
          <c:tx>
            <c:strRef>
              <c:f>Sheet3!$L$14</c:f>
              <c:strCache>
                <c:ptCount val="1"/>
                <c:pt idx="0">
                  <c:v>Job center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Sheet3!$M$7:$N$7</c:f>
              <c:strCache>
                <c:ptCount val="2"/>
                <c:pt idx="0">
                  <c:v>Walk trips origins</c:v>
                </c:pt>
                <c:pt idx="1">
                  <c:v>Non-walk trip origins</c:v>
                </c:pt>
              </c:strCache>
            </c:strRef>
          </c:cat>
          <c:val>
            <c:numRef>
              <c:f>Sheet3!$M$14:$N$14</c:f>
              <c:numCache>
                <c:formatCode>0%</c:formatCode>
                <c:ptCount val="2"/>
                <c:pt idx="0">
                  <c:v>0.18</c:v>
                </c:pt>
                <c:pt idx="1">
                  <c:v>0.13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2086715160"/>
        <c:axId val="2086821256"/>
      </c:barChart>
      <c:catAx>
        <c:axId val="2086715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Verdana"/>
                <a:cs typeface="Verdana"/>
              </a:defRPr>
            </a:pPr>
            <a:endParaRPr lang="en-US"/>
          </a:p>
        </c:txPr>
        <c:crossAx val="2086821256"/>
        <c:crosses val="autoZero"/>
        <c:auto val="1"/>
        <c:lblAlgn val="ctr"/>
        <c:lblOffset val="100"/>
        <c:noMultiLvlLbl val="0"/>
      </c:catAx>
      <c:valAx>
        <c:axId val="208682125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Verdana"/>
                <a:cs typeface="Verdana"/>
              </a:defRPr>
            </a:pPr>
            <a:endParaRPr lang="en-US"/>
          </a:p>
        </c:txPr>
        <c:crossAx val="2086715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8302096040812"/>
          <c:y val="0.0582590670484371"/>
          <c:w val="0.432918561236183"/>
          <c:h val="0.626945659570331"/>
        </c:manualLayout>
      </c:layout>
      <c:overlay val="0"/>
      <c:txPr>
        <a:bodyPr/>
        <a:lstStyle/>
        <a:p>
          <a:pPr>
            <a:defRPr sz="1200">
              <a:latin typeface="Verdana"/>
              <a:cs typeface="Verdana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Sheet1!$F$18</c:f>
              <c:strCache>
                <c:ptCount val="1"/>
                <c:pt idx="0">
                  <c:v>AIC</c:v>
                </c:pt>
              </c:strCache>
            </c:strRef>
          </c:tx>
          <c:spPr>
            <a:ln>
              <a:solidFill>
                <a:srgbClr val="3284BF"/>
              </a:solidFill>
            </a:ln>
          </c:spPr>
          <c:marker>
            <c:symbol val="none"/>
          </c:marker>
          <c:cat>
            <c:strRef>
              <c:f>Sheet1!$E$19:$E$21</c:f>
              <c:strCache>
                <c:ptCount val="3"/>
                <c:pt idx="0">
                  <c:v>Model 1</c:v>
                </c:pt>
                <c:pt idx="1">
                  <c:v>Model 2</c:v>
                </c:pt>
                <c:pt idx="2">
                  <c:v>Model 3</c:v>
                </c:pt>
              </c:strCache>
            </c:strRef>
          </c:cat>
          <c:val>
            <c:numRef>
              <c:f>Sheet1!$F$19:$F$21</c:f>
              <c:numCache>
                <c:formatCode>#,##0</c:formatCode>
                <c:ptCount val="3"/>
                <c:pt idx="0">
                  <c:v>52848.0</c:v>
                </c:pt>
                <c:pt idx="1">
                  <c:v>26513.0</c:v>
                </c:pt>
                <c:pt idx="2">
                  <c:v>25943.0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6864552"/>
        <c:axId val="2086866088"/>
      </c:lineChart>
      <c:lineChart>
        <c:grouping val="standard"/>
        <c:varyColors val="0"/>
        <c:ser>
          <c:idx val="1"/>
          <c:order val="1"/>
          <c:tx>
            <c:strRef>
              <c:f>Sheet1!$G$18</c:f>
              <c:strCache>
                <c:ptCount val="1"/>
                <c:pt idx="0">
                  <c:v>Pseudo-R2</c:v>
                </c:pt>
              </c:strCache>
            </c:strRef>
          </c:tx>
          <c:spPr>
            <a:ln>
              <a:solidFill>
                <a:srgbClr val="FEBB36"/>
              </a:solidFill>
            </a:ln>
          </c:spPr>
          <c:marker>
            <c:symbol val="none"/>
          </c:marker>
          <c:cat>
            <c:strRef>
              <c:f>Sheet1!$E$19:$E$21</c:f>
              <c:strCache>
                <c:ptCount val="3"/>
                <c:pt idx="0">
                  <c:v>Model 1</c:v>
                </c:pt>
                <c:pt idx="1">
                  <c:v>Model 2</c:v>
                </c:pt>
                <c:pt idx="2">
                  <c:v>Model 3</c:v>
                </c:pt>
              </c:strCache>
            </c:strRef>
          </c:cat>
          <c:val>
            <c:numRef>
              <c:f>Sheet1!$G$19:$G$21</c:f>
              <c:numCache>
                <c:formatCode>General</c:formatCode>
                <c:ptCount val="3"/>
                <c:pt idx="0">
                  <c:v>0.01</c:v>
                </c:pt>
                <c:pt idx="1">
                  <c:v>0.45</c:v>
                </c:pt>
                <c:pt idx="2">
                  <c:v>0.47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161208"/>
        <c:axId val="2086755928"/>
      </c:lineChart>
      <c:catAx>
        <c:axId val="20868645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Verdana"/>
                <a:cs typeface="Verdana"/>
              </a:defRPr>
            </a:pPr>
            <a:endParaRPr lang="en-US"/>
          </a:p>
        </c:txPr>
        <c:crossAx val="2086866088"/>
        <c:crosses val="autoZero"/>
        <c:auto val="1"/>
        <c:lblAlgn val="ctr"/>
        <c:lblOffset val="100"/>
        <c:noMultiLvlLbl val="0"/>
      </c:catAx>
      <c:valAx>
        <c:axId val="2086866088"/>
        <c:scaling>
          <c:orientation val="minMax"/>
          <c:max val="5500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00">
                    <a:solidFill>
                      <a:srgbClr val="3284BF"/>
                    </a:solidFill>
                    <a:latin typeface="Verdana"/>
                    <a:cs typeface="Verdana"/>
                  </a:defRPr>
                </a:pPr>
                <a:r>
                  <a:rPr lang="en-US" sz="1000">
                    <a:solidFill>
                      <a:srgbClr val="3284BF"/>
                    </a:solidFill>
                    <a:latin typeface="Verdana"/>
                    <a:cs typeface="Verdana"/>
                  </a:rPr>
                  <a:t>AIC</a:t>
                </a:r>
                <a:r>
                  <a:rPr lang="en-US" sz="1000" baseline="0">
                    <a:solidFill>
                      <a:srgbClr val="3284BF"/>
                    </a:solidFill>
                    <a:latin typeface="Verdana"/>
                    <a:cs typeface="Verdana"/>
                  </a:rPr>
                  <a:t> Score</a:t>
                </a:r>
                <a:endParaRPr lang="en-US" sz="1000">
                  <a:solidFill>
                    <a:srgbClr val="3284BF"/>
                  </a:solidFill>
                  <a:latin typeface="Verdana"/>
                  <a:cs typeface="Verdana"/>
                </a:endParaRP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rgbClr val="3284BF"/>
                </a:solidFill>
                <a:latin typeface="Verdana"/>
                <a:cs typeface="Verdana"/>
              </a:defRPr>
            </a:pPr>
            <a:endParaRPr lang="en-US"/>
          </a:p>
        </c:txPr>
        <c:crossAx val="2086864552"/>
        <c:crosses val="autoZero"/>
        <c:crossBetween val="between"/>
      </c:valAx>
      <c:valAx>
        <c:axId val="2086755928"/>
        <c:scaling>
          <c:orientation val="minMax"/>
          <c:max val="1.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000">
                    <a:solidFill>
                      <a:srgbClr val="FEBB36"/>
                    </a:solidFill>
                    <a:latin typeface="Verdana"/>
                    <a:cs typeface="Verdana"/>
                  </a:defRPr>
                </a:pPr>
                <a:r>
                  <a:rPr lang="en-US" sz="1000" dirty="0" smtClean="0">
                    <a:solidFill>
                      <a:srgbClr val="FEBB36"/>
                    </a:solidFill>
                    <a:latin typeface="Verdana"/>
                    <a:cs typeface="Verdana"/>
                  </a:rPr>
                  <a:t>Pseudo </a:t>
                </a:r>
                <a:r>
                  <a:rPr lang="en-US" sz="1000" dirty="0">
                    <a:solidFill>
                      <a:srgbClr val="FEBB36"/>
                    </a:solidFill>
                    <a:latin typeface="Verdana"/>
                    <a:cs typeface="Verdana"/>
                  </a:rPr>
                  <a:t>R</a:t>
                </a:r>
                <a:r>
                  <a:rPr lang="en-US" sz="1000" baseline="30000" dirty="0">
                    <a:solidFill>
                      <a:srgbClr val="FEBB36"/>
                    </a:solidFill>
                    <a:latin typeface="Verdana"/>
                    <a:cs typeface="Verdana"/>
                  </a:rPr>
                  <a:t>2</a:t>
                </a:r>
              </a:p>
            </c:rich>
          </c:tx>
          <c:layout/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rgbClr val="FEBB36"/>
                </a:solidFill>
                <a:latin typeface="Verdana"/>
                <a:cs typeface="Verdana"/>
              </a:defRPr>
            </a:pPr>
            <a:endParaRPr lang="en-US"/>
          </a:p>
        </c:txPr>
        <c:crossAx val="2097161208"/>
        <c:crosses val="max"/>
        <c:crossBetween val="between"/>
      </c:valAx>
      <c:catAx>
        <c:axId val="2097161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8675592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Sheet1!$J$23</c:f>
              <c:strCache>
                <c:ptCount val="1"/>
                <c:pt idx="0">
                  <c:v>Bay Area</c:v>
                </c:pt>
              </c:strCache>
            </c:strRef>
          </c:tx>
          <c:spPr>
            <a:solidFill>
              <a:srgbClr val="FEBB36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Sheet1!$J$29:$J$31</c:f>
                <c:numCache>
                  <c:formatCode>General</c:formatCode>
                  <c:ptCount val="3"/>
                  <c:pt idx="0">
                    <c:v>0.05</c:v>
                  </c:pt>
                  <c:pt idx="1">
                    <c:v>0.07</c:v>
                  </c:pt>
                  <c:pt idx="2">
                    <c:v>0.075</c:v>
                  </c:pt>
                </c:numCache>
              </c:numRef>
            </c:plus>
            <c:minus>
              <c:numRef>
                <c:f>Sheet1!$J$29:$J$31</c:f>
                <c:numCache>
                  <c:formatCode>General</c:formatCode>
                  <c:ptCount val="3"/>
                  <c:pt idx="0">
                    <c:v>0.05</c:v>
                  </c:pt>
                  <c:pt idx="1">
                    <c:v>0.07</c:v>
                  </c:pt>
                  <c:pt idx="2">
                    <c:v>0.075</c:v>
                  </c:pt>
                </c:numCache>
              </c:numRef>
            </c:minus>
          </c:errBars>
          <c:cat>
            <c:strRef>
              <c:f>Sheet1!$I$24:$I$26</c:f>
              <c:strCache>
                <c:ptCount val="3"/>
                <c:pt idx="0">
                  <c:v>Model 1</c:v>
                </c:pt>
                <c:pt idx="1">
                  <c:v>Model 2</c:v>
                </c:pt>
                <c:pt idx="2">
                  <c:v>Model 3</c:v>
                </c:pt>
              </c:strCache>
            </c:strRef>
          </c:cat>
          <c:val>
            <c:numRef>
              <c:f>Sheet1!$J$24:$J$26</c:f>
              <c:numCache>
                <c:formatCode>#,##0.00</c:formatCode>
                <c:ptCount val="3"/>
                <c:pt idx="0">
                  <c:v>0.73</c:v>
                </c:pt>
                <c:pt idx="1">
                  <c:v>0.54</c:v>
                </c:pt>
                <c:pt idx="2">
                  <c:v>0.475</c:v>
                </c:pt>
              </c:numCache>
            </c:numRef>
          </c:val>
        </c:ser>
        <c:ser>
          <c:idx val="1"/>
          <c:order val="1"/>
          <c:tx>
            <c:strRef>
              <c:f>Sheet1!$K$23</c:f>
              <c:strCache>
                <c:ptCount val="1"/>
                <c:pt idx="0">
                  <c:v>Sacramento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Sheet1!$K$29:$K$31</c:f>
                <c:numCache>
                  <c:formatCode>General</c:formatCode>
                  <c:ptCount val="3"/>
                  <c:pt idx="0">
                    <c:v>0.1</c:v>
                  </c:pt>
                  <c:pt idx="1">
                    <c:v>0.13</c:v>
                  </c:pt>
                  <c:pt idx="2">
                    <c:v>0.13</c:v>
                  </c:pt>
                </c:numCache>
              </c:numRef>
            </c:plus>
            <c:minus>
              <c:numRef>
                <c:f>Sheet1!$K$29:$K$31</c:f>
                <c:numCache>
                  <c:formatCode>General</c:formatCode>
                  <c:ptCount val="3"/>
                  <c:pt idx="0">
                    <c:v>0.1</c:v>
                  </c:pt>
                  <c:pt idx="1">
                    <c:v>0.13</c:v>
                  </c:pt>
                  <c:pt idx="2">
                    <c:v>0.13</c:v>
                  </c:pt>
                </c:numCache>
              </c:numRef>
            </c:minus>
          </c:errBars>
          <c:cat>
            <c:strRef>
              <c:f>Sheet1!$I$24:$I$26</c:f>
              <c:strCache>
                <c:ptCount val="3"/>
                <c:pt idx="0">
                  <c:v>Model 1</c:v>
                </c:pt>
                <c:pt idx="1">
                  <c:v>Model 2</c:v>
                </c:pt>
                <c:pt idx="2">
                  <c:v>Model 3</c:v>
                </c:pt>
              </c:strCache>
            </c:strRef>
          </c:cat>
          <c:val>
            <c:numRef>
              <c:f>Sheet1!$K$24:$K$26</c:f>
              <c:numCache>
                <c:formatCode>#,##0.00</c:formatCode>
                <c:ptCount val="3"/>
                <c:pt idx="0" formatCode="0.00">
                  <c:v>-0.25</c:v>
                </c:pt>
                <c:pt idx="1">
                  <c:v>-0.29</c:v>
                </c:pt>
                <c:pt idx="2" formatCode="General">
                  <c:v>-0.11</c:v>
                </c:pt>
              </c:numCache>
            </c:numRef>
          </c:val>
        </c:ser>
        <c:ser>
          <c:idx val="2"/>
          <c:order val="2"/>
          <c:tx>
            <c:strRef>
              <c:f>Sheet1!$L$23</c:f>
              <c:strCache>
                <c:ptCount val="1"/>
                <c:pt idx="0">
                  <c:v>San Diego</c:v>
                </c:pt>
              </c:strCache>
            </c:strRef>
          </c:tx>
          <c:spPr>
            <a:solidFill>
              <a:srgbClr val="A14C07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Sheet1!$L$29:$L$31</c:f>
                <c:numCache>
                  <c:formatCode>General</c:formatCode>
                  <c:ptCount val="3"/>
                  <c:pt idx="0">
                    <c:v>0.095</c:v>
                  </c:pt>
                  <c:pt idx="1">
                    <c:v>0.12</c:v>
                  </c:pt>
                  <c:pt idx="2">
                    <c:v>0.125</c:v>
                  </c:pt>
                </c:numCache>
              </c:numRef>
            </c:plus>
            <c:minus>
              <c:numRef>
                <c:f>Sheet1!$L$29:$L$31</c:f>
                <c:numCache>
                  <c:formatCode>General</c:formatCode>
                  <c:ptCount val="3"/>
                  <c:pt idx="0">
                    <c:v>0.095</c:v>
                  </c:pt>
                  <c:pt idx="1">
                    <c:v>0.12</c:v>
                  </c:pt>
                  <c:pt idx="2">
                    <c:v>0.125</c:v>
                  </c:pt>
                </c:numCache>
              </c:numRef>
            </c:minus>
          </c:errBars>
          <c:cat>
            <c:strRef>
              <c:f>Sheet1!$I$24:$I$26</c:f>
              <c:strCache>
                <c:ptCount val="3"/>
                <c:pt idx="0">
                  <c:v>Model 1</c:v>
                </c:pt>
                <c:pt idx="1">
                  <c:v>Model 2</c:v>
                </c:pt>
                <c:pt idx="2">
                  <c:v>Model 3</c:v>
                </c:pt>
              </c:strCache>
            </c:strRef>
          </c:cat>
          <c:val>
            <c:numRef>
              <c:f>Sheet1!$L$24:$L$26</c:f>
              <c:numCache>
                <c:formatCode>#,##0.00</c:formatCode>
                <c:ptCount val="3"/>
                <c:pt idx="0" formatCode="0.00">
                  <c:v>-0.135</c:v>
                </c:pt>
                <c:pt idx="1">
                  <c:v>-0.01</c:v>
                </c:pt>
                <c:pt idx="2">
                  <c:v>0.105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084643112"/>
        <c:axId val="2085441240"/>
      </c:barChart>
      <c:catAx>
        <c:axId val="2084643112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low"/>
        <c:txPr>
          <a:bodyPr rot="0" vert="horz" anchor="b" anchorCtr="0"/>
          <a:lstStyle/>
          <a:p>
            <a:pPr>
              <a:defRPr>
                <a:latin typeface="Verdana"/>
                <a:cs typeface="Verdana"/>
              </a:defRPr>
            </a:pPr>
            <a:endParaRPr lang="en-US"/>
          </a:p>
        </c:txPr>
        <c:crossAx val="2085441240"/>
        <c:crosses val="autoZero"/>
        <c:auto val="1"/>
        <c:lblAlgn val="ctr"/>
        <c:lblOffset val="100"/>
        <c:noMultiLvlLbl val="0"/>
      </c:catAx>
      <c:valAx>
        <c:axId val="20854412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Verdana"/>
                    <a:cs typeface="Verdana"/>
                  </a:defRPr>
                </a:pPr>
                <a:r>
                  <a:rPr lang="en-US">
                    <a:latin typeface="Verdana"/>
                    <a:cs typeface="Verdana"/>
                  </a:rPr>
                  <a:t>Percent change in the odds that a trip takes place by walking (relative to Los Angeles)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Verdana"/>
                <a:cs typeface="Verdana"/>
              </a:defRPr>
            </a:pPr>
            <a:endParaRPr lang="en-US"/>
          </a:p>
        </c:txPr>
        <c:crossAx val="2084643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5006437874511"/>
          <c:y val="0.0331143579976691"/>
          <c:w val="0.58766280394196"/>
          <c:h val="0.134743274278215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c:spPr>
      <c:txPr>
        <a:bodyPr/>
        <a:lstStyle/>
        <a:p>
          <a:pPr>
            <a:defRPr>
              <a:latin typeface="Verdana"/>
              <a:cs typeface="Verdana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284BF"/>
            </a:solidFill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Sheet2!$G$19:$G$27</c:f>
                <c:numCache>
                  <c:formatCode>General</c:formatCode>
                  <c:ptCount val="9"/>
                  <c:pt idx="0">
                    <c:v>0.0196</c:v>
                  </c:pt>
                  <c:pt idx="1">
                    <c:v>0.0784</c:v>
                  </c:pt>
                  <c:pt idx="3">
                    <c:v>0.3528</c:v>
                  </c:pt>
                  <c:pt idx="4">
                    <c:v>0.1568</c:v>
                  </c:pt>
                  <c:pt idx="5">
                    <c:v>0.098</c:v>
                  </c:pt>
                  <c:pt idx="6">
                    <c:v>0.098</c:v>
                  </c:pt>
                  <c:pt idx="7">
                    <c:v>0.1176</c:v>
                  </c:pt>
                  <c:pt idx="8">
                    <c:v>0.098</c:v>
                  </c:pt>
                </c:numCache>
              </c:numRef>
            </c:plus>
            <c:minus>
              <c:numRef>
                <c:f>Sheet2!$G$19:$G$27</c:f>
                <c:numCache>
                  <c:formatCode>General</c:formatCode>
                  <c:ptCount val="9"/>
                  <c:pt idx="0">
                    <c:v>0.0196</c:v>
                  </c:pt>
                  <c:pt idx="1">
                    <c:v>0.0784</c:v>
                  </c:pt>
                  <c:pt idx="3">
                    <c:v>0.3528</c:v>
                  </c:pt>
                  <c:pt idx="4">
                    <c:v>0.1568</c:v>
                  </c:pt>
                  <c:pt idx="5">
                    <c:v>0.098</c:v>
                  </c:pt>
                  <c:pt idx="6">
                    <c:v>0.098</c:v>
                  </c:pt>
                  <c:pt idx="7">
                    <c:v>0.1176</c:v>
                  </c:pt>
                  <c:pt idx="8">
                    <c:v>0.098</c:v>
                  </c:pt>
                </c:numCache>
              </c:numRef>
            </c:minus>
          </c:errBars>
          <c:cat>
            <c:strRef>
              <c:f>Sheet2!$D$19:$D$27</c:f>
              <c:strCache>
                <c:ptCount val="9"/>
                <c:pt idx="0">
                  <c:v>10-unit increase in WalkScore®</c:v>
                </c:pt>
                <c:pt idx="1">
                  <c:v>One-degree increase in average nodal degree</c:v>
                </c:pt>
                <c:pt idx="3">
                  <c:v>Rural</c:v>
                </c:pt>
                <c:pt idx="4">
                  <c:v>New Development</c:v>
                </c:pt>
                <c:pt idx="5">
                  <c:v>Patchwork</c:v>
                </c:pt>
                <c:pt idx="6">
                  <c:v>Urban Residential</c:v>
                </c:pt>
                <c:pt idx="7">
                  <c:v>Old Urban</c:v>
                </c:pt>
                <c:pt idx="8">
                  <c:v>Job Center</c:v>
                </c:pt>
              </c:strCache>
            </c:strRef>
          </c:cat>
          <c:val>
            <c:numRef>
              <c:f>Sheet2!$E$19:$E$27</c:f>
              <c:numCache>
                <c:formatCode>0%</c:formatCode>
                <c:ptCount val="9"/>
                <c:pt idx="0">
                  <c:v>0.09</c:v>
                </c:pt>
                <c:pt idx="1">
                  <c:v>0.23</c:v>
                </c:pt>
                <c:pt idx="3">
                  <c:v>0.45</c:v>
                </c:pt>
                <c:pt idx="4">
                  <c:v>-0.03</c:v>
                </c:pt>
                <c:pt idx="5">
                  <c:v>-0.07</c:v>
                </c:pt>
                <c:pt idx="6">
                  <c:v>-0.02</c:v>
                </c:pt>
                <c:pt idx="7">
                  <c:v>0.21</c:v>
                </c:pt>
                <c:pt idx="8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085431048"/>
        <c:axId val="2085365752"/>
      </c:barChart>
      <c:catAx>
        <c:axId val="2085431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 anchor="ctr" anchorCtr="0"/>
          <a:lstStyle/>
          <a:p>
            <a:pPr>
              <a:defRPr sz="1400">
                <a:latin typeface="Verdana"/>
                <a:cs typeface="Verdana"/>
              </a:defRPr>
            </a:pPr>
            <a:endParaRPr lang="en-US"/>
          </a:p>
        </c:txPr>
        <c:crossAx val="2085365752"/>
        <c:crosses val="autoZero"/>
        <c:auto val="1"/>
        <c:lblAlgn val="ctr"/>
        <c:lblOffset val="650"/>
        <c:noMultiLvlLbl val="0"/>
      </c:catAx>
      <c:valAx>
        <c:axId val="2085365752"/>
        <c:scaling>
          <c:orientation val="minMax"/>
          <c:min val="-0.2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Verdana"/>
                <a:cs typeface="Verdana"/>
              </a:defRPr>
            </a:pPr>
            <a:endParaRPr lang="en-US"/>
          </a:p>
        </c:txPr>
        <c:crossAx val="20854310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284BF"/>
            </a:solidFill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Sheet2!$G$37:$G$48</c:f>
                <c:numCache>
                  <c:formatCode>General</c:formatCode>
                  <c:ptCount val="12"/>
                  <c:pt idx="0">
                    <c:v>0.098</c:v>
                  </c:pt>
                  <c:pt idx="2">
                    <c:v>0.0588</c:v>
                  </c:pt>
                  <c:pt idx="3">
                    <c:v>0.1568</c:v>
                  </c:pt>
                  <c:pt idx="5">
                    <c:v>0.1176</c:v>
                  </c:pt>
                  <c:pt idx="6">
                    <c:v>0.196</c:v>
                  </c:pt>
                  <c:pt idx="7">
                    <c:v>0.0784</c:v>
                  </c:pt>
                  <c:pt idx="9">
                    <c:v>0.0392</c:v>
                  </c:pt>
                  <c:pt idx="10">
                    <c:v>0.0392</c:v>
                  </c:pt>
                  <c:pt idx="11">
                    <c:v>0.2156</c:v>
                  </c:pt>
                </c:numCache>
              </c:numRef>
            </c:plus>
            <c:minus>
              <c:numRef>
                <c:f>Sheet2!$G$37:$G$48</c:f>
                <c:numCache>
                  <c:formatCode>General</c:formatCode>
                  <c:ptCount val="12"/>
                  <c:pt idx="0">
                    <c:v>0.098</c:v>
                  </c:pt>
                  <c:pt idx="2">
                    <c:v>0.0588</c:v>
                  </c:pt>
                  <c:pt idx="3">
                    <c:v>0.1568</c:v>
                  </c:pt>
                  <c:pt idx="5">
                    <c:v>0.1176</c:v>
                  </c:pt>
                  <c:pt idx="6">
                    <c:v>0.196</c:v>
                  </c:pt>
                  <c:pt idx="7">
                    <c:v>0.0784</c:v>
                  </c:pt>
                  <c:pt idx="9">
                    <c:v>0.0392</c:v>
                  </c:pt>
                  <c:pt idx="10">
                    <c:v>0.0392</c:v>
                  </c:pt>
                  <c:pt idx="11">
                    <c:v>0.2156</c:v>
                  </c:pt>
                </c:numCache>
              </c:numRef>
            </c:minus>
          </c:errBars>
          <c:cat>
            <c:strRef>
              <c:f>Sheet2!$D$37:$D$48</c:f>
              <c:strCache>
                <c:ptCount val="12"/>
                <c:pt idx="0">
                  <c:v>Job Center neighborhood (relative to established suburb)</c:v>
                </c:pt>
                <c:pt idx="2">
                  <c:v>1-mile reduction in trip distance</c:v>
                </c:pt>
                <c:pt idx="3">
                  <c:v>Non-home based trip (relative to home-based work)</c:v>
                </c:pt>
                <c:pt idx="5">
                  <c:v>No driver's license</c:v>
                </c:pt>
                <c:pt idx="6">
                  <c:v>Mobility disability</c:v>
                </c:pt>
                <c:pt idx="7">
                  <c:v>Not in labor force</c:v>
                </c:pt>
                <c:pt idx="9">
                  <c:v>Reduction of 0.5 vehicles per driver</c:v>
                </c:pt>
                <c:pt idx="10">
                  <c:v>1-person reduction in household size</c:v>
                </c:pt>
                <c:pt idx="11">
                  <c:v>Baby in household</c:v>
                </c:pt>
              </c:strCache>
            </c:strRef>
          </c:cat>
          <c:val>
            <c:numRef>
              <c:f>Sheet2!$E$37:$E$48</c:f>
              <c:numCache>
                <c:formatCode>General</c:formatCode>
                <c:ptCount val="12"/>
                <c:pt idx="0" formatCode="0%">
                  <c:v>0.44</c:v>
                </c:pt>
                <c:pt idx="2">
                  <c:v>2.4</c:v>
                </c:pt>
                <c:pt idx="3" formatCode="0%">
                  <c:v>-0.78</c:v>
                </c:pt>
                <c:pt idx="5" formatCode="0%">
                  <c:v>1.77</c:v>
                </c:pt>
                <c:pt idx="6" formatCode="0%">
                  <c:v>-0.68</c:v>
                </c:pt>
                <c:pt idx="7" formatCode="0%">
                  <c:v>0.17</c:v>
                </c:pt>
                <c:pt idx="9" formatCode="0%">
                  <c:v>-0.41</c:v>
                </c:pt>
                <c:pt idx="10" formatCode="0%">
                  <c:v>0.11</c:v>
                </c:pt>
                <c:pt idx="11" formatCode="0%">
                  <c:v>0.28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102917576"/>
        <c:axId val="2102905816"/>
      </c:barChart>
      <c:catAx>
        <c:axId val="2102917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 anchor="ctr" anchorCtr="0"/>
          <a:lstStyle/>
          <a:p>
            <a:pPr>
              <a:defRPr sz="1400">
                <a:latin typeface="Verdana"/>
                <a:cs typeface="Verdana"/>
              </a:defRPr>
            </a:pPr>
            <a:endParaRPr lang="en-US"/>
          </a:p>
        </c:txPr>
        <c:crossAx val="2102905816"/>
        <c:crosses val="autoZero"/>
        <c:auto val="1"/>
        <c:lblAlgn val="ctr"/>
        <c:lblOffset val="1000"/>
        <c:noMultiLvlLbl val="0"/>
      </c:catAx>
      <c:valAx>
        <c:axId val="2102905816"/>
        <c:scaling>
          <c:orientation val="minMax"/>
          <c:min val="-1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Verdana"/>
                <a:cs typeface="Verdana"/>
              </a:defRPr>
            </a:pPr>
            <a:endParaRPr lang="en-US"/>
          </a:p>
        </c:txPr>
        <c:crossAx val="210291757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46544-5408-164D-898C-45A4F45CDD3A}" type="datetimeFigureOut">
              <a:rPr lang="en-US" smtClean="0"/>
              <a:t>1/4/17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0BE7A-B8FB-A64A-B2BD-22ABE546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1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all walking data</a:t>
            </a:r>
            <a:r>
              <a:rPr lang="en-US" baseline="0" dirty="0" smtClean="0"/>
              <a:t> are from the 2010 – 2012 California Household Travel Survey.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BE7A-B8FB-A64A-B2BD-22ABE54683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we used the confidential dataset to determine the block group in which each survey trip originates.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BE7A-B8FB-A64A-B2BD-22ABE54683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42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Adam Millard-Ball</a:t>
            </a:r>
            <a:r>
              <a:rPr lang="en-US" baseline="0" dirty="0" smtClean="0"/>
              <a:t> 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BE7A-B8FB-A64A-B2BD-22ABE54683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</a:t>
            </a:r>
            <a:r>
              <a:rPr lang="en-US" baseline="0" dirty="0" smtClean="0"/>
              <a:t> “effects” may be to strong a word here – we don’t directly control for residential self-selection, but: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Analysis is at the trip level and is based on where a trip takes place rather than on where the trip-maker lives.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do control for characteristics of trips, individuals, and households that we know are related to differences in the likelihood of walking.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0BE7A-B8FB-A64A-B2BD-22ABE54683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2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745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745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84B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3284B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3284B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3284B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3284B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3284B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482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3284B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035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780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07043-F330-4E03-BBC0-18EE32393358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096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88A52-831D-4294-82F0-49D31EA8E4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igital_ITS_NoUcla_Color_logo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543800" y="6172200"/>
            <a:ext cx="1196433" cy="520464"/>
          </a:xfrm>
          <a:prstGeom prst="rect">
            <a:avLst/>
          </a:prstGeom>
        </p:spPr>
      </p:pic>
      <p:pic>
        <p:nvPicPr>
          <p:cNvPr id="13" name="Picture 12" descr="ucla-box-blu-Larg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04800" y="6096000"/>
            <a:ext cx="1371600" cy="655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3284B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eturley@ucla.edu" TargetMode="External"/><Relationship Id="rId4" Type="http://schemas.openxmlformats.org/officeDocument/2006/relationships/hyperlink" Target="mailto:mbrozen@luskin.ucla.edu" TargetMode="External"/><Relationship Id="rId5" Type="http://schemas.openxmlformats.org/officeDocument/2006/relationships/hyperlink" Target="mailto:eblumenb@ucla.edu" TargetMode="External"/><Relationship Id="rId6" Type="http://schemas.openxmlformats.org/officeDocument/2006/relationships/hyperlink" Target="mailto:kate.bridges@sdgworld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ts.ucla.ed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24303"/>
            <a:ext cx="7772400" cy="2762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Are these streets </a:t>
            </a:r>
            <a:br>
              <a:rPr lang="en-US" b="1" dirty="0" smtClean="0"/>
            </a:br>
            <a:r>
              <a:rPr lang="en-US" b="1" dirty="0" smtClean="0"/>
              <a:t>made for walking?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Walking and the built environment </a:t>
            </a:r>
            <a:br>
              <a:rPr lang="en-US" sz="3600" dirty="0" smtClean="0"/>
            </a:br>
            <a:r>
              <a:rPr lang="en-US" sz="3600" dirty="0" smtClean="0"/>
              <a:t>in four California regions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200400"/>
            <a:ext cx="7391400" cy="2362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Carole Turley </a:t>
            </a:r>
            <a:r>
              <a:rPr lang="en-US" dirty="0" err="1" smtClean="0"/>
              <a:t>Voulgaris</a:t>
            </a:r>
            <a:endParaRPr lang="en-US" dirty="0" smtClean="0"/>
          </a:p>
          <a:p>
            <a:r>
              <a:rPr lang="en-US" dirty="0" smtClean="0"/>
              <a:t>Evelyn </a:t>
            </a:r>
            <a:r>
              <a:rPr lang="en-US" dirty="0" err="1" smtClean="0"/>
              <a:t>Blumenberg</a:t>
            </a:r>
            <a:endParaRPr lang="en-US" dirty="0" smtClean="0"/>
          </a:p>
          <a:p>
            <a:r>
              <a:rPr lang="en-US" dirty="0" smtClean="0"/>
              <a:t>Madeline </a:t>
            </a:r>
            <a:r>
              <a:rPr lang="en-US" dirty="0" err="1" smtClean="0"/>
              <a:t>Brozen</a:t>
            </a:r>
            <a:endParaRPr lang="en-US" dirty="0" smtClean="0"/>
          </a:p>
          <a:p>
            <a:r>
              <a:rPr lang="en-US" i="1" dirty="0" smtClean="0"/>
              <a:t>Institute of Transportation Studies, </a:t>
            </a:r>
            <a:endParaRPr lang="en-US" i="1" dirty="0" smtClean="0"/>
          </a:p>
          <a:p>
            <a:r>
              <a:rPr lang="en-US" i="1" dirty="0" smtClean="0"/>
              <a:t>UCLA </a:t>
            </a:r>
            <a:r>
              <a:rPr lang="en-US" i="1" dirty="0" smtClean="0"/>
              <a:t>Luskin School of Public Affairs</a:t>
            </a:r>
          </a:p>
          <a:p>
            <a:endParaRPr lang="en-US" sz="1900" dirty="0" smtClean="0"/>
          </a:p>
          <a:p>
            <a:r>
              <a:rPr lang="en-US" dirty="0" smtClean="0"/>
              <a:t>Kate Bridges</a:t>
            </a:r>
          </a:p>
          <a:p>
            <a:r>
              <a:rPr lang="en-US" i="1" dirty="0" smtClean="0"/>
              <a:t>Steer Davies </a:t>
            </a:r>
            <a:r>
              <a:rPr lang="en-US" i="1" dirty="0" err="1" smtClean="0"/>
              <a:t>Gleave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14828"/>
            <a:ext cx="110466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3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Effects of the Built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9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Variables Included in Models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787457"/>
              </p:ext>
            </p:extLst>
          </p:nvPr>
        </p:nvGraphicFramePr>
        <p:xfrm>
          <a:off x="457200" y="1524000"/>
          <a:ext cx="8229600" cy="3926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2362200"/>
                <a:gridCol w="2057400"/>
                <a:gridCol w="2133600"/>
              </a:tblGrid>
              <a:tr h="5982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Trip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Individual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Household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Neighborhood (block group)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</a:tr>
              <a:tr h="4927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Distance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Age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Household size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Metropolitan area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</a:tr>
              <a:tr h="5279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Purpose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Sex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Vehicles</a:t>
                      </a:r>
                      <a:r>
                        <a:rPr lang="en-US" sz="1800" baseline="0" dirty="0" smtClean="0">
                          <a:latin typeface="Verdana"/>
                          <a:cs typeface="Verdana"/>
                        </a:rPr>
                        <a:t> per driver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Neighborhood type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</a:tr>
              <a:tr h="428186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Driver’s license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Income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N</a:t>
                      </a:r>
                      <a:r>
                        <a:rPr lang="en-US" sz="1800" baseline="0" dirty="0" smtClean="0">
                          <a:latin typeface="Verdana"/>
                          <a:cs typeface="Verdana"/>
                        </a:rPr>
                        <a:t>odal degree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</a:tr>
              <a:tr h="428186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Employment status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Y</a:t>
                      </a:r>
                      <a:r>
                        <a:rPr lang="en-US" sz="1800" baseline="0" dirty="0" smtClean="0">
                          <a:latin typeface="Verdana"/>
                          <a:cs typeface="Verdana"/>
                        </a:rPr>
                        <a:t>oungest person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Verdana"/>
                          <a:cs typeface="Verdana"/>
                        </a:rPr>
                        <a:t>WalkScore</a:t>
                      </a:r>
                      <a:r>
                        <a:rPr lang="en-US" sz="1800" dirty="0" smtClean="0">
                          <a:latin typeface="Verdana"/>
                          <a:cs typeface="Verdana"/>
                        </a:rPr>
                        <a:t>®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</a:tr>
              <a:tr h="463380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Disability status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</a:tr>
              <a:tr h="475110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Verdana"/>
                          <a:cs typeface="Verdana"/>
                        </a:rPr>
                        <a:t>Nativity</a:t>
                      </a:r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37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smtClean="0"/>
              <a:t>Models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295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Logistic regression for odds that a trip takes place by walking</a:t>
            </a:r>
          </a:p>
          <a:p>
            <a:pPr marL="0" indent="0">
              <a:buNone/>
            </a:pPr>
            <a:r>
              <a:rPr lang="en-US" sz="1600" b="1" dirty="0" smtClean="0"/>
              <a:t>Model 1: </a:t>
            </a:r>
            <a:r>
              <a:rPr lang="en-US" sz="1600" dirty="0" smtClean="0"/>
              <a:t>MSA only</a:t>
            </a:r>
          </a:p>
          <a:p>
            <a:pPr marL="0" indent="0">
              <a:buNone/>
            </a:pPr>
            <a:r>
              <a:rPr lang="en-US" sz="1600" b="1" dirty="0" smtClean="0"/>
              <a:t>Model 2: </a:t>
            </a:r>
            <a:r>
              <a:rPr lang="en-US" sz="1600" dirty="0" smtClean="0"/>
              <a:t>Add controls for trips, household, and individual characteristics</a:t>
            </a:r>
          </a:p>
          <a:p>
            <a:pPr marL="0" indent="0">
              <a:buNone/>
            </a:pPr>
            <a:r>
              <a:rPr lang="en-US" sz="1600" b="1" dirty="0" smtClean="0"/>
              <a:t>Model 3</a:t>
            </a:r>
            <a:r>
              <a:rPr lang="en-US" sz="1600" dirty="0" smtClean="0"/>
              <a:t>: Add built environment characteristics</a:t>
            </a:r>
            <a:endParaRPr lang="en-US" sz="16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5745067"/>
              </p:ext>
            </p:extLst>
          </p:nvPr>
        </p:nvGraphicFramePr>
        <p:xfrm>
          <a:off x="228600" y="2895600"/>
          <a:ext cx="4419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6728796"/>
              </p:ext>
            </p:extLst>
          </p:nvPr>
        </p:nvGraphicFramePr>
        <p:xfrm>
          <a:off x="4724400" y="2743200"/>
          <a:ext cx="40386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9976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Built Environment </a:t>
            </a:r>
            <a:r>
              <a:rPr lang="en-US" sz="3600" b="1" dirty="0"/>
              <a:t>E</a:t>
            </a:r>
            <a:r>
              <a:rPr lang="en-US" sz="3600" b="1" dirty="0" smtClean="0"/>
              <a:t>ffects</a:t>
            </a:r>
            <a:endParaRPr lang="en-US" sz="36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523148"/>
              </p:ext>
            </p:extLst>
          </p:nvPr>
        </p:nvGraphicFramePr>
        <p:xfrm>
          <a:off x="317500" y="1447800"/>
          <a:ext cx="8509000" cy="437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33800" y="5486400"/>
            <a:ext cx="500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Neighborhood type (relative to Established Suburb)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6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Comparison to Selected </a:t>
            </a:r>
            <a:r>
              <a:rPr lang="en-US" sz="2800" b="1" dirty="0"/>
              <a:t>T</a:t>
            </a:r>
            <a:r>
              <a:rPr lang="en-US" sz="2800" b="1" dirty="0" smtClean="0"/>
              <a:t>rip, Individual, and </a:t>
            </a:r>
            <a:r>
              <a:rPr lang="en-US" sz="2800" b="1" dirty="0"/>
              <a:t>H</a:t>
            </a:r>
            <a:r>
              <a:rPr lang="en-US" sz="2800" b="1" dirty="0" smtClean="0"/>
              <a:t>ousehold </a:t>
            </a:r>
            <a:r>
              <a:rPr lang="en-US" sz="2800" b="1" dirty="0"/>
              <a:t>C</a:t>
            </a:r>
            <a:r>
              <a:rPr lang="en-US" sz="2800" b="1" dirty="0" smtClean="0"/>
              <a:t>haracteristics</a:t>
            </a:r>
            <a:endParaRPr lang="en-US" sz="28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214657"/>
              </p:ext>
            </p:extLst>
          </p:nvPr>
        </p:nvGraphicFramePr>
        <p:xfrm>
          <a:off x="152400" y="1447800"/>
          <a:ext cx="8737600" cy="445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53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8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981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Built environment characteristics including destination proximity, street connectivity, and neighborhood type influence the likelihood that a trip takes place by walking.</a:t>
            </a:r>
            <a:endParaRPr lang="en-US" sz="28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895600"/>
            <a:ext cx="82296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284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EBB36"/>
                </a:solidFill>
              </a:rPr>
              <a:t>However</a:t>
            </a:r>
            <a:r>
              <a:rPr lang="is-IS" sz="2800" b="1" dirty="0" smtClean="0">
                <a:solidFill>
                  <a:srgbClr val="FEBB36"/>
                </a:solidFill>
              </a:rPr>
              <a:t>… </a:t>
            </a:r>
          </a:p>
          <a:p>
            <a:endParaRPr lang="en-US" sz="2800" dirty="0" smtClean="0"/>
          </a:p>
          <a:p>
            <a:r>
              <a:rPr lang="en-US" sz="2800" dirty="0" smtClean="0"/>
              <a:t>The influence of the built environment is secondary to the influence of trip, individual, and household characteristics.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715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Indirect Effects of the Built </a:t>
            </a:r>
            <a:r>
              <a:rPr lang="en-US" sz="3600" b="1" dirty="0"/>
              <a:t>E</a:t>
            </a:r>
            <a:r>
              <a:rPr lang="en-US" sz="3600" b="1" dirty="0" smtClean="0"/>
              <a:t>nvironment?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1066800" y="1828800"/>
            <a:ext cx="2133600" cy="914400"/>
          </a:xfrm>
          <a:prstGeom prst="rect">
            <a:avLst/>
          </a:prstGeom>
          <a:solidFill>
            <a:srgbClr val="3284B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/>
                <a:cs typeface="Verdana"/>
              </a:rPr>
              <a:t>Built environment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4495800"/>
            <a:ext cx="2133600" cy="914400"/>
          </a:xfrm>
          <a:prstGeom prst="rect">
            <a:avLst/>
          </a:prstGeom>
          <a:solidFill>
            <a:srgbClr val="3284B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/>
                <a:cs typeface="Verdana"/>
              </a:rPr>
              <a:t>Walking mode choice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3048000"/>
            <a:ext cx="2438400" cy="1143000"/>
          </a:xfrm>
          <a:prstGeom prst="rect">
            <a:avLst/>
          </a:prstGeom>
          <a:solidFill>
            <a:srgbClr val="3284B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/>
                <a:cs typeface="Verdana"/>
              </a:rPr>
              <a:t>Trip distance and purpose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0" y="3048000"/>
            <a:ext cx="3429000" cy="1143000"/>
          </a:xfrm>
          <a:prstGeom prst="rect">
            <a:avLst/>
          </a:prstGeom>
          <a:solidFill>
            <a:srgbClr val="3284B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Verdana"/>
                <a:cs typeface="Verdana"/>
              </a:rPr>
              <a:t>Individual/household characteristics </a:t>
            </a:r>
          </a:p>
          <a:p>
            <a:pPr algn="ctr"/>
            <a:r>
              <a:rPr lang="en-US" sz="2000" b="1" dirty="0" smtClean="0">
                <a:latin typeface="Verdana"/>
                <a:cs typeface="Verdana"/>
              </a:rPr>
              <a:t>(self-selection)</a:t>
            </a:r>
            <a:endParaRPr lang="en-US" sz="2000" b="1" dirty="0">
              <a:latin typeface="Verdana"/>
              <a:cs typeface="Verdana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47800" y="2819400"/>
            <a:ext cx="0" cy="1600200"/>
          </a:xfrm>
          <a:prstGeom prst="straightConnector1">
            <a:avLst/>
          </a:prstGeom>
          <a:ln w="76200" cmpd="sng">
            <a:solidFill>
              <a:srgbClr val="3284B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6200000" flipH="1">
            <a:off x="3238500" y="2324101"/>
            <a:ext cx="685800" cy="609600"/>
          </a:xfrm>
          <a:prstGeom prst="bentConnector3">
            <a:avLst>
              <a:gd name="adj1" fmla="val -784"/>
            </a:avLst>
          </a:prstGeom>
          <a:ln w="76200" cmpd="sng">
            <a:solidFill>
              <a:srgbClr val="3284B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0800000" flipV="1">
            <a:off x="3352801" y="4267200"/>
            <a:ext cx="609600" cy="533400"/>
          </a:xfrm>
          <a:prstGeom prst="bentConnector3">
            <a:avLst>
              <a:gd name="adj1" fmla="val -406"/>
            </a:avLst>
          </a:prstGeom>
          <a:ln w="76200" cmpd="sng">
            <a:solidFill>
              <a:srgbClr val="3284B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rot="10800000" flipV="1">
            <a:off x="3352808" y="4267200"/>
            <a:ext cx="1600193" cy="914398"/>
          </a:xfrm>
          <a:prstGeom prst="bentConnector3">
            <a:avLst>
              <a:gd name="adj1" fmla="val -1206"/>
            </a:avLst>
          </a:prstGeom>
          <a:ln w="76200" cmpd="sng">
            <a:solidFill>
              <a:srgbClr val="3284B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>
            <a:off x="3276600" y="2057400"/>
            <a:ext cx="1676400" cy="914400"/>
          </a:xfrm>
          <a:prstGeom prst="bentConnector3">
            <a:avLst>
              <a:gd name="adj1" fmla="val 101323"/>
            </a:avLst>
          </a:prstGeom>
          <a:ln w="76200" cmpd="sng">
            <a:solidFill>
              <a:srgbClr val="3284B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13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Thank You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Find research reports and policy briefs at </a:t>
            </a:r>
            <a:r>
              <a:rPr lang="en-US" sz="2000" dirty="0" smtClean="0">
                <a:hlinkClick r:id="rId2"/>
              </a:rPr>
              <a:t>www.its.ucla.edu</a:t>
            </a:r>
            <a:endParaRPr lang="en-US" sz="2000" dirty="0" smtClean="0"/>
          </a:p>
          <a:p>
            <a:pPr marL="0" indent="0">
              <a:buNone/>
            </a:pPr>
            <a:r>
              <a:rPr lang="en-US" sz="1300" spc="300" dirty="0" smtClean="0"/>
              <a:t>Transportation finance, public transit and innovative mobility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71600"/>
            <a:ext cx="39624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700" b="1" dirty="0" smtClean="0"/>
              <a:t>Carole Turley Voulgaris</a:t>
            </a:r>
          </a:p>
          <a:p>
            <a:pPr marL="0" indent="0">
              <a:buFont typeface="Arial" pitchFamily="34" charset="0"/>
              <a:buNone/>
            </a:pPr>
            <a:r>
              <a:rPr lang="en-US" sz="1700" dirty="0" err="1" smtClean="0">
                <a:hlinkClick r:id="rId3"/>
              </a:rPr>
              <a:t>caroleturley@ucla.edu</a:t>
            </a:r>
            <a:endParaRPr lang="en-US" sz="1700" dirty="0" smtClean="0"/>
          </a:p>
          <a:p>
            <a:pPr marL="0" indent="0">
              <a:buFont typeface="Arial" pitchFamily="34" charset="0"/>
              <a:buNone/>
            </a:pPr>
            <a:r>
              <a:rPr lang="en-US" sz="1700" dirty="0" smtClean="0"/>
              <a:t>425.502.0019</a:t>
            </a:r>
          </a:p>
          <a:p>
            <a:pPr marL="0" indent="0">
              <a:buFont typeface="Arial" pitchFamily="34" charset="0"/>
              <a:buNone/>
            </a:pPr>
            <a:endParaRPr lang="en-US" sz="400" dirty="0" smtClean="0"/>
          </a:p>
          <a:p>
            <a:pPr marL="0" indent="0">
              <a:buFont typeface="Arial" pitchFamily="34" charset="0"/>
              <a:buNone/>
            </a:pPr>
            <a:r>
              <a:rPr lang="en-US" sz="1700" dirty="0" smtClean="0"/>
              <a:t>Doctoral Candidate</a:t>
            </a:r>
          </a:p>
          <a:p>
            <a:pPr marL="0" indent="0">
              <a:buFont typeface="Arial" pitchFamily="34" charset="0"/>
              <a:buNone/>
            </a:pPr>
            <a:r>
              <a:rPr lang="en-US" sz="1700" dirty="0" smtClean="0"/>
              <a:t>Institute of Transportation Studies</a:t>
            </a:r>
          </a:p>
          <a:p>
            <a:pPr marL="0" indent="0">
              <a:buFont typeface="Arial" pitchFamily="34" charset="0"/>
              <a:buNone/>
            </a:pPr>
            <a:r>
              <a:rPr lang="en-US" sz="1700" dirty="0" smtClean="0"/>
              <a:t>UCLA Luskin School of Public Affairs</a:t>
            </a:r>
          </a:p>
          <a:p>
            <a:pPr marL="0" indent="0">
              <a:buFont typeface="Arial" pitchFamily="34" charset="0"/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sz="1700" b="1" dirty="0" smtClean="0"/>
              <a:t>Madeline </a:t>
            </a:r>
            <a:r>
              <a:rPr lang="en-US" sz="1700" b="1" dirty="0" err="1" smtClean="0"/>
              <a:t>Brozen</a:t>
            </a:r>
            <a:endParaRPr lang="en-US" sz="1700" b="1" dirty="0"/>
          </a:p>
          <a:p>
            <a:pPr marL="0" indent="0">
              <a:buNone/>
            </a:pPr>
            <a:r>
              <a:rPr lang="en-US" sz="1700" dirty="0" smtClean="0">
                <a:hlinkClick r:id="rId4"/>
              </a:rPr>
              <a:t>mbrozen@luskin.ucla.edu</a:t>
            </a:r>
            <a:endParaRPr lang="en-US" sz="1700" dirty="0"/>
          </a:p>
          <a:p>
            <a:pPr marL="0" indent="0">
              <a:buNone/>
            </a:pPr>
            <a:r>
              <a:rPr lang="en-US" sz="1700" dirty="0" smtClean="0"/>
              <a:t>424.255.8737</a:t>
            </a:r>
          </a:p>
          <a:p>
            <a:pPr marL="0" indent="0">
              <a:buNone/>
            </a:pPr>
            <a:endParaRPr lang="en-US" sz="400" dirty="0" smtClean="0"/>
          </a:p>
          <a:p>
            <a:pPr marL="0" indent="0">
              <a:buNone/>
            </a:pPr>
            <a:r>
              <a:rPr lang="en-US" sz="1700" dirty="0" smtClean="0"/>
              <a:t>Associate Director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Institute of Transportation Studies</a:t>
            </a:r>
          </a:p>
          <a:p>
            <a:pPr marL="0" indent="0">
              <a:buNone/>
            </a:pPr>
            <a:r>
              <a:rPr lang="en-US" sz="1700" dirty="0"/>
              <a:t>UCLA Luskin School of Public </a:t>
            </a:r>
            <a:r>
              <a:rPr lang="en-US" sz="1700" dirty="0" smtClean="0"/>
              <a:t>Affairs</a:t>
            </a: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43400" y="1371600"/>
            <a:ext cx="396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700" b="1" dirty="0" smtClean="0"/>
              <a:t>Evelyn Blumenberg</a:t>
            </a:r>
          </a:p>
          <a:p>
            <a:pPr marL="0" indent="0">
              <a:buFont typeface="Arial" pitchFamily="34" charset="0"/>
              <a:buNone/>
            </a:pPr>
            <a:r>
              <a:rPr lang="en-US" sz="1700" dirty="0" smtClean="0">
                <a:hlinkClick r:id="rId5"/>
              </a:rPr>
              <a:t>eblumenb@ucla.edu</a:t>
            </a:r>
            <a:endParaRPr lang="en-US" sz="1700" dirty="0" smtClean="0"/>
          </a:p>
          <a:p>
            <a:pPr marL="0" indent="0">
              <a:buFont typeface="Arial" pitchFamily="34" charset="0"/>
              <a:buNone/>
            </a:pPr>
            <a:r>
              <a:rPr lang="en-US" sz="1700" dirty="0" smtClean="0"/>
              <a:t>310.903.3305</a:t>
            </a:r>
          </a:p>
          <a:p>
            <a:pPr marL="0" indent="0">
              <a:buFont typeface="Arial" pitchFamily="34" charset="0"/>
              <a:buNone/>
            </a:pPr>
            <a:endParaRPr lang="en-US" sz="400" dirty="0" smtClean="0"/>
          </a:p>
          <a:p>
            <a:pPr marL="0" indent="0">
              <a:buFont typeface="Arial" pitchFamily="34" charset="0"/>
              <a:buNone/>
            </a:pPr>
            <a:r>
              <a:rPr lang="en-US" sz="1700" dirty="0" smtClean="0"/>
              <a:t>Professor of Urban Planning</a:t>
            </a:r>
          </a:p>
          <a:p>
            <a:pPr marL="0" indent="0">
              <a:buFont typeface="Arial" pitchFamily="34" charset="0"/>
              <a:buNone/>
            </a:pPr>
            <a:r>
              <a:rPr lang="en-US" sz="1700" dirty="0" smtClean="0"/>
              <a:t>Institute of Transportation Studies</a:t>
            </a:r>
          </a:p>
          <a:p>
            <a:pPr marL="0" indent="0">
              <a:buFont typeface="Arial" pitchFamily="34" charset="0"/>
              <a:buNone/>
            </a:pPr>
            <a:r>
              <a:rPr lang="en-US" sz="1700" dirty="0" smtClean="0"/>
              <a:t>UCLA Luskin School of Public Affairs</a:t>
            </a:r>
          </a:p>
          <a:p>
            <a:pPr marL="0" indent="0">
              <a:buFont typeface="Arial" pitchFamily="34" charset="0"/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sz="1700" b="1" dirty="0" smtClean="0"/>
              <a:t>Kate Bridges</a:t>
            </a:r>
            <a:endParaRPr lang="en-US" sz="1700" b="1" dirty="0"/>
          </a:p>
          <a:p>
            <a:pPr marL="0" indent="0">
              <a:buNone/>
            </a:pPr>
            <a:r>
              <a:rPr lang="en-US" sz="1700" dirty="0" smtClean="0">
                <a:hlinkClick r:id="rId6"/>
              </a:rPr>
              <a:t>kate.bridges@sdgworld.net</a:t>
            </a:r>
            <a:endParaRPr lang="en-US" sz="1700" dirty="0"/>
          </a:p>
          <a:p>
            <a:pPr marL="0" indent="0">
              <a:buNone/>
            </a:pPr>
            <a:r>
              <a:rPr lang="en-US" sz="1700" dirty="0" smtClean="0"/>
              <a:t>213.425.0951</a:t>
            </a:r>
            <a:endParaRPr lang="en-US" sz="1700" dirty="0"/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sz="1600" dirty="0" smtClean="0"/>
              <a:t>Consultant</a:t>
            </a:r>
            <a:endParaRPr lang="en-US" sz="1700" dirty="0"/>
          </a:p>
          <a:p>
            <a:pPr marL="0" indent="0">
              <a:buNone/>
            </a:pPr>
            <a:r>
              <a:rPr lang="en-US" sz="1700" dirty="0" smtClean="0"/>
              <a:t>Steer Davies </a:t>
            </a:r>
            <a:r>
              <a:rPr lang="en-US" sz="1700" dirty="0" err="1" smtClean="0"/>
              <a:t>Gleave</a:t>
            </a:r>
            <a:endParaRPr lang="en-US" sz="1700" dirty="0"/>
          </a:p>
          <a:p>
            <a:pPr marL="0" indent="0">
              <a:buFont typeface="Arial" pitchFamily="34" charset="0"/>
              <a:buNone/>
            </a:pP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4648200"/>
            <a:ext cx="8153400" cy="646331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Funding was provided by the University of California Center on Economic Competitiveness in Transportation and </a:t>
            </a:r>
            <a:r>
              <a:rPr lang="en-US" dirty="0" err="1" smtClean="0">
                <a:latin typeface="Verdana"/>
                <a:cs typeface="Verdana"/>
              </a:rPr>
              <a:t>CalTrans</a:t>
            </a:r>
            <a:r>
              <a:rPr lang="en-US" dirty="0" smtClean="0">
                <a:latin typeface="Verdana"/>
                <a:cs typeface="Verdana"/>
              </a:rPr>
              <a:t>.</a:t>
            </a:r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7062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Agenda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19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Research question and study area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Describing the built environment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Modeling effects of the built environment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903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 and Study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9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“Walkability” as a Planning </a:t>
            </a:r>
            <a:r>
              <a:rPr lang="en-US" sz="3600" b="1" dirty="0"/>
              <a:t>O</a:t>
            </a:r>
            <a:r>
              <a:rPr lang="en-US" sz="3600" b="1" dirty="0" smtClean="0"/>
              <a:t>bjective</a:t>
            </a:r>
            <a:endParaRPr lang="en-US" sz="3600" b="1" dirty="0"/>
          </a:p>
        </p:txBody>
      </p:sp>
      <p:pic>
        <p:nvPicPr>
          <p:cNvPr id="4" name="Picture 2" descr="http://usa.streetsblog.org/wp-content/uploads/sites/5/2012/12/Cover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87" y="2356279"/>
            <a:ext cx="2340747" cy="351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4.bp.blogspot.com/-rrYnAMFPQ1E/UF94NgZGe-I/AAAAAAAADLo/4UquSlnvx6E/s1600/PedGu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36" y="3815918"/>
            <a:ext cx="3553320" cy="20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encrypted-tbn0.gstatic.com/images?q=tbn:ANd9GcTta1-rZjDHvmlfJfbL54f93nVJF33ge8Jg5AL2aiCGhBdRs0d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51" y="1594279"/>
            <a:ext cx="39147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://charlotte.uli.org/wp-content/uploads/sites/15/2015/07/publicSect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01" y="2782341"/>
            <a:ext cx="1907653" cy="143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alkonomics.com/blog/wp-content/uploads/2013/02/2150_Made_for_Walking_cover_we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80" y="1594279"/>
            <a:ext cx="3348038" cy="261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www.reconnectingamerica.org/assets/Uploads/Economic-Benefits-of-Walkable-Communiti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05" y="3704288"/>
            <a:ext cx="1671495" cy="216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02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Study Area</a:t>
            </a:r>
            <a:endParaRPr lang="en-US" sz="3600" b="1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412290892"/>
              </p:ext>
            </p:extLst>
          </p:nvPr>
        </p:nvGraphicFramePr>
        <p:xfrm>
          <a:off x="4191000" y="1295400"/>
          <a:ext cx="4343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6666" r="3373" b="8889"/>
          <a:stretch/>
        </p:blipFill>
        <p:spPr>
          <a:xfrm>
            <a:off x="685800" y="1752600"/>
            <a:ext cx="3221456" cy="3886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80930" y="1383268"/>
            <a:ext cx="3326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 California Metropolitan Areas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088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the built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8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/>
              <a:t>WalkScore</a:t>
            </a:r>
            <a:r>
              <a:rPr lang="en-US" sz="3600" b="1" baseline="30000" dirty="0" smtClean="0"/>
              <a:t>®</a:t>
            </a:r>
            <a:endParaRPr lang="en-US" sz="3600" b="1" baseline="30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934200" y="1574049"/>
            <a:ext cx="2324100" cy="4419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Proprietary point-based score; ranges from 1 to 100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Incorporates destination proximity and intersection density</a:t>
            </a:r>
            <a:endParaRPr lang="en-US" sz="20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756971396"/>
              </p:ext>
            </p:extLst>
          </p:nvPr>
        </p:nvGraphicFramePr>
        <p:xfrm>
          <a:off x="0" y="1143000"/>
          <a:ext cx="7315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70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Neighborhood Types</a:t>
            </a:r>
            <a:endParaRPr lang="en-US" sz="3600" b="1" dirty="0"/>
          </a:p>
        </p:txBody>
      </p:sp>
      <p:pic>
        <p:nvPicPr>
          <p:cNvPr id="6" name="Content Placeholder 3" descr="Screen Shot 2015-04-06 at 10.58.44 A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r="325"/>
          <a:stretch>
            <a:fillRect/>
          </a:stretch>
        </p:blipFill>
        <p:spPr>
          <a:xfrm>
            <a:off x="381000" y="1524000"/>
            <a:ext cx="2362200" cy="1299119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rcRect t="13336" b="13336"/>
          <a:stretch>
            <a:fillRect/>
          </a:stretch>
        </p:blipFill>
        <p:spPr>
          <a:xfrm>
            <a:off x="395514" y="2823119"/>
            <a:ext cx="2362200" cy="1299119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4"/>
          <a:srcRect t="13336" b="13336"/>
          <a:stretch>
            <a:fillRect/>
          </a:stretch>
        </p:blipFill>
        <p:spPr>
          <a:xfrm>
            <a:off x="2197608" y="2743200"/>
            <a:ext cx="2355438" cy="12954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/>
          <a:srcRect l="4" t="8721" r="34778" b="8721"/>
          <a:stretch/>
        </p:blipFill>
        <p:spPr>
          <a:xfrm flipH="1">
            <a:off x="1499616" y="1524000"/>
            <a:ext cx="1536192" cy="1295400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6"/>
          <a:srcRect l="11679" t="7345" r="7808" b="7345"/>
          <a:stretch/>
        </p:blipFill>
        <p:spPr>
          <a:xfrm flipH="1">
            <a:off x="381000" y="4042319"/>
            <a:ext cx="1901952" cy="1299119"/>
          </a:xfrm>
          <a:prstGeom prst="rect">
            <a:avLst/>
          </a:prstGeom>
        </p:spPr>
      </p:pic>
      <p:pic>
        <p:nvPicPr>
          <p:cNvPr id="8" name="Content Placeholder 3" descr="Screen Shot 2015-04-06 at 12.18.59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2" t="1230" r="3937" b="1230"/>
          <a:stretch/>
        </p:blipFill>
        <p:spPr>
          <a:xfrm flipH="1">
            <a:off x="3035808" y="1524000"/>
            <a:ext cx="1536192" cy="129911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81000" y="2819400"/>
            <a:ext cx="4419600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4038600"/>
            <a:ext cx="4419600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8091" y="1524000"/>
            <a:ext cx="25909" cy="1299119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22091" y="1520281"/>
            <a:ext cx="25909" cy="1299119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2819400"/>
            <a:ext cx="25909" cy="1222919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3614" y="1534795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Rural: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6% walk mode share</a:t>
            </a:r>
            <a:endParaRPr lang="en-US" sz="1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191220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New development: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6% walk mode share</a:t>
            </a:r>
            <a:endParaRPr lang="en-US" sz="1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0" y="1524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Patchwork: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6% walk mode share</a:t>
            </a:r>
            <a:endParaRPr lang="en-US" sz="1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3614" y="2986206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Established suburb: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7% walk mode share</a:t>
            </a:r>
            <a:endParaRPr lang="en-US" sz="1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09800" y="29790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Urban residential: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9% walk mode share</a:t>
            </a:r>
            <a:endParaRPr lang="en-US" sz="1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" y="42672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Old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urban: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17% walk mode share</a:t>
            </a:r>
            <a:endParaRPr lang="en-US" sz="1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/>
          <a:srcRect t="1115" b="1115"/>
          <a:stretch>
            <a:fillRect/>
          </a:stretch>
        </p:blipFill>
        <p:spPr>
          <a:xfrm flipH="1">
            <a:off x="2197608" y="4038600"/>
            <a:ext cx="2362200" cy="129911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38400" y="4796135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Job center: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Verdana"/>
                <a:cs typeface="Verdana"/>
              </a:rPr>
              <a:t>10% walk mode share</a:t>
            </a:r>
            <a:endParaRPr lang="en-US" sz="1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260091" y="4038600"/>
            <a:ext cx="25909" cy="1299119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00600" y="1295400"/>
            <a:ext cx="4122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Verdana"/>
                <a:cs typeface="Verdana"/>
              </a:rPr>
              <a:t>Share of Trips by Neighborhood Type</a:t>
            </a:r>
            <a:endParaRPr lang="en-US" b="1" dirty="0">
              <a:latin typeface="Verdana"/>
              <a:cs typeface="Verdana"/>
            </a:endParaRP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4679539"/>
              </p:ext>
            </p:extLst>
          </p:nvPr>
        </p:nvGraphicFramePr>
        <p:xfrm>
          <a:off x="4931515" y="1828800"/>
          <a:ext cx="4191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24379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Nodal Degree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533400" y="2667000"/>
            <a:ext cx="48006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Average nodal degree is a measure of street connectivity: </a:t>
            </a:r>
          </a:p>
          <a:p>
            <a:pPr lvl="1"/>
            <a:r>
              <a:rPr lang="en-US" sz="2000" dirty="0" smtClean="0"/>
              <a:t>The number of streets that join at an average intersection</a:t>
            </a:r>
            <a:endParaRPr lang="en-US" sz="2000" dirty="0"/>
          </a:p>
        </p:txBody>
      </p:sp>
      <p:cxnSp>
        <p:nvCxnSpPr>
          <p:cNvPr id="7" name="Straight Connector 6"/>
          <p:cNvCxnSpPr>
            <a:stCxn id="12" idx="4"/>
          </p:cNvCxnSpPr>
          <p:nvPr/>
        </p:nvCxnSpPr>
        <p:spPr>
          <a:xfrm>
            <a:off x="2552700" y="3200400"/>
            <a:ext cx="0" cy="144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15" idx="2"/>
          </p:cNvCxnSpPr>
          <p:nvPr/>
        </p:nvCxnSpPr>
        <p:spPr>
          <a:xfrm>
            <a:off x="1295400" y="3733800"/>
            <a:ext cx="2286000" cy="38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5" idx="4"/>
            <a:endCxn id="14" idx="0"/>
          </p:cNvCxnSpPr>
          <p:nvPr/>
        </p:nvCxnSpPr>
        <p:spPr>
          <a:xfrm>
            <a:off x="3771900" y="3962400"/>
            <a:ext cx="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43200" y="4533900"/>
            <a:ext cx="1981200" cy="38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2200" y="43434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62200" y="28194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362200" y="35052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1400" y="43434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81400" y="35814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66800" y="35814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72000" y="43434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905000" y="5105400"/>
            <a:ext cx="2819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dirty="0" smtClean="0">
                <a:solidFill>
                  <a:srgbClr val="7F7F7F"/>
                </a:solidFill>
              </a:rPr>
              <a:t>1 + 1 + 4 + 2 + 2 + 3 + 1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7F7F7F"/>
                </a:solidFill>
              </a:rPr>
              <a:t>	    7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419600" y="50292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7F7F7F"/>
                </a:solidFill>
              </a:rPr>
              <a:t>= </a:t>
            </a:r>
            <a:r>
              <a:rPr lang="en-US" sz="3600" b="1" dirty="0" smtClean="0">
                <a:solidFill>
                  <a:srgbClr val="7F7F7F"/>
                </a:solidFill>
              </a:rPr>
              <a:t>2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533400" y="2590800"/>
            <a:ext cx="2438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Example:</a:t>
            </a:r>
            <a:endParaRPr lang="en-US" sz="36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09600" y="4876800"/>
            <a:ext cx="137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7F7F7F"/>
                </a:solidFill>
                <a:latin typeface="Verdana"/>
                <a:cs typeface="Verdana"/>
              </a:rPr>
              <a:t>Average nodal degree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524000" y="5105400"/>
            <a:ext cx="45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7F7F7F"/>
                </a:solidFill>
              </a:rPr>
              <a:t>= </a:t>
            </a:r>
            <a:endParaRPr lang="en-US" sz="3600" b="1" dirty="0" smtClean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2667000"/>
            <a:ext cx="2895600" cy="32316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Data compiled and provided by Adam Millard-Ball.</a:t>
            </a:r>
          </a:p>
          <a:p>
            <a:endParaRPr lang="en-US" sz="600" dirty="0">
              <a:latin typeface="Verdana"/>
              <a:cs typeface="Verdana"/>
            </a:endParaRPr>
          </a:p>
          <a:p>
            <a:r>
              <a:rPr lang="en-US" sz="1600" dirty="0" smtClean="0">
                <a:latin typeface="Verdana"/>
                <a:cs typeface="Verdana"/>
              </a:rPr>
              <a:t>For further detail, see:</a:t>
            </a:r>
          </a:p>
          <a:p>
            <a:endParaRPr lang="en-US" sz="600" dirty="0">
              <a:latin typeface="Verdana"/>
              <a:cs typeface="Verdana"/>
            </a:endParaRPr>
          </a:p>
          <a:p>
            <a:pPr marL="176213" indent="-176213"/>
            <a:r>
              <a:rPr lang="en-US" sz="1600" dirty="0" smtClean="0">
                <a:latin typeface="Verdana"/>
                <a:cs typeface="Verdana"/>
              </a:rPr>
              <a:t>Barrington-Leigh, C., &amp; Millard-Ball, A, (2015). A Century of Sprawl in the United States. (27), 8244–8249.</a:t>
            </a:r>
            <a:r>
              <a:rPr lang="en-US" sz="1600" i="1" dirty="0">
                <a:latin typeface="Verdana"/>
                <a:cs typeface="Verdana"/>
              </a:rPr>
              <a:t> Proceedings of the National Academy of Sciences, </a:t>
            </a:r>
            <a:r>
              <a:rPr lang="en-US" sz="1600" i="1" dirty="0" smtClean="0">
                <a:latin typeface="Verdana"/>
                <a:cs typeface="Verdana"/>
              </a:rPr>
              <a:t>112</a:t>
            </a:r>
            <a:r>
              <a:rPr lang="en-US" sz="1600" dirty="0" smtClean="0">
                <a:latin typeface="Verdana"/>
                <a:cs typeface="Verdana"/>
              </a:rPr>
              <a:t>(27), 8244-8249.</a:t>
            </a:r>
          </a:p>
        </p:txBody>
      </p:sp>
    </p:spTree>
    <p:extLst>
      <p:ext uri="{BB962C8B-B14F-4D97-AF65-F5344CB8AC3E}">
        <p14:creationId xmlns:p14="http://schemas.microsoft.com/office/powerpoint/2010/main" val="388277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TS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UCLA ITS Presentation Template 2016 - White" id="{F804DD1B-A1EA-4861-91E4-A1CB1471286F}" vid="{6DB91792-89F9-400D-9DB2-68E4AD7D4A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UCLA ITS Presentation Template 2016 - White</Template>
  <TotalTime>783</TotalTime>
  <Words>693</Words>
  <Application>Microsoft Macintosh PowerPoint</Application>
  <PresentationFormat>On-screen Show (4:3)</PresentationFormat>
  <Paragraphs>155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ITSWhite</vt:lpstr>
      <vt:lpstr>Are these streets  made for walking?  Walking and the built environment  in four California regions</vt:lpstr>
      <vt:lpstr>Agenda</vt:lpstr>
      <vt:lpstr>Research Question and Study Area</vt:lpstr>
      <vt:lpstr>“Walkability” as a Planning Objective</vt:lpstr>
      <vt:lpstr>Study Area</vt:lpstr>
      <vt:lpstr>Describing the built Environment</vt:lpstr>
      <vt:lpstr>WalkScore®</vt:lpstr>
      <vt:lpstr>Neighborhood Types</vt:lpstr>
      <vt:lpstr>Nodal Degree</vt:lpstr>
      <vt:lpstr>Modeling Effects of the Built Environment</vt:lpstr>
      <vt:lpstr>Variables Included in Models</vt:lpstr>
      <vt:lpstr>Models</vt:lpstr>
      <vt:lpstr>Built Environment Effects</vt:lpstr>
      <vt:lpstr>Comparison to Selected Trip, Individual, and Household Characteristics</vt:lpstr>
      <vt:lpstr>Conclusions</vt:lpstr>
      <vt:lpstr>Built environment characteristics including destination proximity, street connectivity, and neighborhood type influence the likelihood that a trip takes place by walking.</vt:lpstr>
      <vt:lpstr>Indirect Effects of the Built Environment?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Brozen</dc:creator>
  <cp:lastModifiedBy>Carole Turley</cp:lastModifiedBy>
  <cp:revision>54</cp:revision>
  <dcterms:created xsi:type="dcterms:W3CDTF">2016-11-22T20:18:52Z</dcterms:created>
  <dcterms:modified xsi:type="dcterms:W3CDTF">2017-01-05T01:27:12Z</dcterms:modified>
</cp:coreProperties>
</file>