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6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0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664260717410319E-2"/>
          <c:y val="4.5977011494252873E-2"/>
          <c:w val="0.92833573928258972"/>
          <c:h val="0.65893713129119047"/>
        </c:manualLayout>
      </c:layout>
      <c:lineChart>
        <c:grouping val="standard"/>
        <c:varyColors val="0"/>
        <c:ser>
          <c:idx val="1"/>
          <c:order val="0"/>
          <c:tx>
            <c:v>Base Excise Tax Revenue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'Gasoline Base &amp; Var Excise Tax'!$B$1:$I$1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'Gasoline Base &amp; Var Excise Tax'!$B$5:$I$5</c:f>
              <c:numCache>
                <c:formatCode>"$"#,##0.0</c:formatCode>
                <c:ptCount val="8"/>
                <c:pt idx="0">
                  <c:v>1.938639</c:v>
                </c:pt>
                <c:pt idx="1">
                  <c:v>1.9627889999999999</c:v>
                </c:pt>
                <c:pt idx="2">
                  <c:v>1.9423429999999999</c:v>
                </c:pt>
                <c:pt idx="3">
                  <c:v>1.8870150000000001</c:v>
                </c:pt>
                <c:pt idx="4">
                  <c:v>1.5983590000000001</c:v>
                </c:pt>
                <c:pt idx="5">
                  <c:v>1.6282160000000001</c:v>
                </c:pt>
                <c:pt idx="6">
                  <c:v>1.7159880000000001</c:v>
                </c:pt>
                <c:pt idx="7">
                  <c:v>1.7452510000000001</c:v>
                </c:pt>
              </c:numCache>
            </c:numRef>
          </c:val>
          <c:smooth val="0"/>
        </c:ser>
        <c:ser>
          <c:idx val="5"/>
          <c:order val="1"/>
          <c:tx>
            <c:v>Variable Excise Tax Revenue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'Gasoline Base &amp; Var Excise Tax'!$B$1:$I$1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'Gasoline Base &amp; Var Excise Tax'!$B$10:$I$10</c:f>
              <c:numCache>
                <c:formatCode>General</c:formatCode>
                <c:ptCount val="8"/>
                <c:pt idx="2" formatCode="&quot;$&quot;#,##0.0">
                  <c:v>1.8687020000000001</c:v>
                </c:pt>
                <c:pt idx="3" formatCode="&quot;$&quot;#,##0.0">
                  <c:v>2.3431950000000001</c:v>
                </c:pt>
                <c:pt idx="4" formatCode="&quot;$&quot;#,##0.0">
                  <c:v>2.446816999999998</c:v>
                </c:pt>
                <c:pt idx="5" formatCode="&quot;$&quot;#,##0.0">
                  <c:v>3.036867</c:v>
                </c:pt>
                <c:pt idx="6" formatCode="&quot;$&quot;#,##0.0">
                  <c:v>2.5357249999999998</c:v>
                </c:pt>
                <c:pt idx="7" formatCode="&quot;$&quot;#,##0.0">
                  <c:v>1.754672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14624"/>
        <c:axId val="37558464"/>
      </c:lineChart>
      <c:catAx>
        <c:axId val="3951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58464"/>
        <c:crosses val="autoZero"/>
        <c:auto val="1"/>
        <c:lblAlgn val="ctr"/>
        <c:lblOffset val="100"/>
        <c:noMultiLvlLbl val="0"/>
      </c:catAx>
      <c:valAx>
        <c:axId val="3755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Total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 Revenue ($ billions)</a:t>
                </a:r>
                <a:endParaRPr lang="en-US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5.3140096618357488E-2"/>
              <c:y val="0.2008619422572178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1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'Gasoline Base &amp; Var Excise Tax'!$A$3</c:f>
              <c:strCache>
                <c:ptCount val="1"/>
                <c:pt idx="0">
                  <c:v>Base Excise Tax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'Gasoline Base &amp; Var Excise Tax'!$B$1:$I$1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'Gasoline Base &amp; Var Excise Tax'!$B$3:$I$3</c:f>
              <c:numCache>
                <c:formatCode>_("$"* #,##0.00_);_("$"* \(#,##0.00\);_("$"* "-"??_);_(@_)</c:formatCode>
                <c:ptCount val="8"/>
                <c:pt idx="0">
                  <c:v>0.17699999999999999</c:v>
                </c:pt>
                <c:pt idx="1">
                  <c:v>0.17699999999999999</c:v>
                </c:pt>
                <c:pt idx="2">
                  <c:v>0.17699999999999999</c:v>
                </c:pt>
                <c:pt idx="3">
                  <c:v>0.17699999999999999</c:v>
                </c:pt>
                <c:pt idx="4">
                  <c:v>0.17699999999999999</c:v>
                </c:pt>
                <c:pt idx="5">
                  <c:v>0.17699999999999999</c:v>
                </c:pt>
                <c:pt idx="6">
                  <c:v>0.17699999999999999</c:v>
                </c:pt>
                <c:pt idx="7">
                  <c:v>0.17699999999999999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F8A-4A03-BE6C-9385FD992403}"/>
            </c:ext>
          </c:extLst>
        </c:ser>
        <c:ser>
          <c:idx val="4"/>
          <c:order val="1"/>
          <c:tx>
            <c:strRef>
              <c:f>'Gasoline Base &amp; Var Excise Tax'!$A$7</c:f>
              <c:strCache>
                <c:ptCount val="1"/>
                <c:pt idx="0">
                  <c:v>Variable Excise Tax Rate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8A-4A03-BE6C-9385FD992403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8A-4A03-BE6C-9385FD99240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8A-4A03-BE6C-9385FD99240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'Gasoline Base &amp; Var Excise Tax'!$B$1:$I$1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'Gasoline Base &amp; Var Excise Tax'!$B$7:$I$7</c:f>
              <c:numCache>
                <c:formatCode>General</c:formatCode>
                <c:ptCount val="8"/>
                <c:pt idx="2" formatCode="_(&quot;$&quot;* #,##0.00_);_(&quot;$&quot;* \(#,##0.00\);_(&quot;$&quot;* &quot;-&quot;??_);_(@_)">
                  <c:v>0.17299999999999999</c:v>
                </c:pt>
                <c:pt idx="3" formatCode="_(&quot;$&quot;* #,##0.00_);_(&quot;$&quot;* \(#,##0.00\);_(&quot;$&quot;* &quot;-&quot;??_);_(@_)">
                  <c:v>0.17299999999999999</c:v>
                </c:pt>
                <c:pt idx="4" formatCode="_(&quot;$&quot;* #,##0.00_);_(&quot;$&quot;* \(#,##0.00\);_(&quot;$&quot;* &quot;-&quot;??_);_(@_)">
                  <c:v>0.17699999999999999</c:v>
                </c:pt>
                <c:pt idx="5" formatCode="_(&quot;$&quot;* #,##0.00_);_(&quot;$&quot;* \(#,##0.00\);_(&quot;$&quot;* &quot;-&quot;??_);_(@_)">
                  <c:v>0.215</c:v>
                </c:pt>
                <c:pt idx="6" formatCode="_(&quot;$&quot;* #,##0.00_);_(&quot;$&quot;* \(#,##0.00\);_(&quot;$&quot;* &quot;-&quot;??_);_(@_)">
                  <c:v>0.18</c:v>
                </c:pt>
                <c:pt idx="7" formatCode="_(&quot;$&quot;* #,##0.00_);_(&quot;$&quot;* \(#,##0.00\);_(&quot;$&quot;* &quot;-&quot;??_);_(@_)">
                  <c:v>0.12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F8A-4A03-BE6C-9385FD992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21984"/>
        <c:axId val="37564352"/>
      </c:lineChart>
      <c:catAx>
        <c:axId val="3812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64352"/>
        <c:crosses val="autoZero"/>
        <c:auto val="1"/>
        <c:lblAlgn val="ctr"/>
        <c:lblOffset val="100"/>
        <c:noMultiLvlLbl val="0"/>
      </c:catAx>
      <c:valAx>
        <c:axId val="3756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Excise Tax Per Gallon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'Diesel Variable Excise Tax'!$A$5</c:f>
              <c:strCache>
                <c:ptCount val="1"/>
                <c:pt idx="0">
                  <c:v>Diesel Excise Tax Revenue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'Diesel Variable Excise Tax'!$B$2:$I$2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'Diesel Variable Excise Tax'!$B$5:$I$5</c:f>
              <c:numCache>
                <c:formatCode>_("$"* #,##0_);_("$"* \(#,##0\);_("$"* "-"??_);_(@_)</c:formatCode>
                <c:ptCount val="8"/>
                <c:pt idx="0">
                  <c:v>510.38071649999961</c:v>
                </c:pt>
                <c:pt idx="1">
                  <c:v>491.77167592000001</c:v>
                </c:pt>
                <c:pt idx="2">
                  <c:v>487.52736619000001</c:v>
                </c:pt>
                <c:pt idx="3">
                  <c:v>401.70786403</c:v>
                </c:pt>
                <c:pt idx="4">
                  <c:v>324.05951605000001</c:v>
                </c:pt>
                <c:pt idx="5">
                  <c:v>437.64165066999999</c:v>
                </c:pt>
                <c:pt idx="6">
                  <c:v>367.01441066000001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E12-4AF3-9823-93EC28FF6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75392"/>
        <c:axId val="38048832"/>
      </c:lineChart>
      <c:lineChart>
        <c:grouping val="standard"/>
        <c:varyColors val="0"/>
        <c:ser>
          <c:idx val="0"/>
          <c:order val="0"/>
          <c:tx>
            <c:strRef>
              <c:f>'Diesel Variable Excise Tax'!$A$4</c:f>
              <c:strCache>
                <c:ptCount val="1"/>
                <c:pt idx="0">
                  <c:v>Diesel Excise Tax Rate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'Diesel Variable Excise Tax'!$B$2:$I$2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</c:strCache>
            </c:strRef>
          </c:cat>
          <c:val>
            <c:numRef>
              <c:f>'Diesel Variable Excise Tax'!$B$4:$I$4</c:f>
              <c:numCache>
                <c:formatCode>_("$"* #,##0.00_);_("$"* \(#,##0.00\);_("$"* "-"??_);_(@_)</c:formatCode>
                <c:ptCount val="8"/>
                <c:pt idx="0">
                  <c:v>0.18</c:v>
                </c:pt>
                <c:pt idx="1">
                  <c:v>0.18</c:v>
                </c:pt>
                <c:pt idx="2">
                  <c:v>0.18</c:v>
                </c:pt>
                <c:pt idx="3">
                  <c:v>0.13</c:v>
                </c:pt>
                <c:pt idx="4">
                  <c:v>0.1</c:v>
                </c:pt>
                <c:pt idx="5">
                  <c:v>0.1</c:v>
                </c:pt>
                <c:pt idx="6">
                  <c:v>0.11</c:v>
                </c:pt>
                <c:pt idx="7">
                  <c:v>0.13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E12-4AF3-9823-93EC28FF6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77440"/>
        <c:axId val="37566656"/>
      </c:lineChart>
      <c:catAx>
        <c:axId val="3967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8832"/>
        <c:crosses val="autoZero"/>
        <c:auto val="1"/>
        <c:lblAlgn val="ctr"/>
        <c:lblOffset val="100"/>
        <c:noMultiLvlLbl val="0"/>
      </c:catAx>
      <c:valAx>
        <c:axId val="3804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Revenue ($ millions)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75392"/>
        <c:crosses val="autoZero"/>
        <c:crossBetween val="between"/>
      </c:valAx>
      <c:valAx>
        <c:axId val="375666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Tax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&quot;$&quot;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77440"/>
        <c:crosses val="max"/>
        <c:crossBetween val="between"/>
      </c:valAx>
      <c:catAx>
        <c:axId val="3967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566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'STIP SHOPP'!$A$2</c:f>
              <c:strCache>
                <c:ptCount val="1"/>
                <c:pt idx="0">
                  <c:v>STIP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888888888888907E-2"/>
                  <c:y val="3.9386482939632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'STIP SHOPP'!$D$1:$I$1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</c:strCache>
            </c:strRef>
          </c:cat>
          <c:val>
            <c:numRef>
              <c:f>'STIP SHOPP'!$D$5:$I$5</c:f>
              <c:numCache>
                <c:formatCode>0.0</c:formatCode>
                <c:ptCount val="6"/>
                <c:pt idx="0">
                  <c:v>5.14649</c:v>
                </c:pt>
                <c:pt idx="1">
                  <c:v>7.7048699999999997</c:v>
                </c:pt>
                <c:pt idx="2">
                  <c:v>5.1166200000000002</c:v>
                </c:pt>
                <c:pt idx="3">
                  <c:v>9.0153300000000005</c:v>
                </c:pt>
                <c:pt idx="4">
                  <c:v>6.7938999999999998</c:v>
                </c:pt>
                <c:pt idx="5">
                  <c:v>3.2530100000000002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'STIP SHOPP'!$A$3</c:f>
              <c:strCache>
                <c:ptCount val="1"/>
                <c:pt idx="0">
                  <c:v>SHOPP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7.0865034275778893E-2"/>
                  <c:y val="1.6238334791484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8677807679103402E-2"/>
                  <c:y val="4.8645742198891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'STIP SHOPP'!$D$1:$I$1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</c:strCache>
            </c:strRef>
          </c:cat>
          <c:val>
            <c:numRef>
              <c:f>'STIP SHOPP'!$D$6:$I$6</c:f>
              <c:numCache>
                <c:formatCode>0.0</c:formatCode>
                <c:ptCount val="6"/>
                <c:pt idx="1">
                  <c:v>2.1013299999999999</c:v>
                </c:pt>
                <c:pt idx="2">
                  <c:v>1.39544</c:v>
                </c:pt>
                <c:pt idx="3">
                  <c:v>2.4587300000000001</c:v>
                </c:pt>
                <c:pt idx="4">
                  <c:v>1.8528800000000001</c:v>
                </c:pt>
                <c:pt idx="5">
                  <c:v>0.88719000000000003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158080"/>
        <c:axId val="38044224"/>
      </c:lineChart>
      <c:catAx>
        <c:axId val="4215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44224"/>
        <c:crosses val="autoZero"/>
        <c:auto val="1"/>
        <c:lblAlgn val="ctr"/>
        <c:lblOffset val="100"/>
        <c:noMultiLvlLbl val="0"/>
      </c:catAx>
      <c:valAx>
        <c:axId val="3804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Revenue ($100,000s)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5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'Funding Example'!$A$3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'Funding Example'!$B$1:$C$1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'Funding Example'!$B$3:$C$3</c:f>
              <c:numCache>
                <c:formatCode>_("$"* #,##0_);_("$"* \(#,##0\);_("$"* "-"??_);_(@_)</c:formatCode>
                <c:ptCount val="2"/>
                <c:pt idx="0">
                  <c:v>991.65699999999936</c:v>
                </c:pt>
                <c:pt idx="1">
                  <c:v>1015.351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38-484D-9B08-DB8C3B801AC3}"/>
            </c:ext>
          </c:extLst>
        </c:ser>
        <c:ser>
          <c:idx val="1"/>
          <c:order val="1"/>
          <c:tx>
            <c:strRef>
              <c:f>'Funding Example'!$A$5</c:f>
              <c:strCache>
                <c:ptCount val="1"/>
                <c:pt idx="0">
                  <c:v>Cities &amp; Counties (44%)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'Funding Example'!$B$1:$C$1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'Funding Example'!$B$5:$C$5</c:f>
              <c:numCache>
                <c:formatCode>_("$"* #,##0_);_("$"* \(#,##0\);_("$"* "-"??_);_(@_)</c:formatCode>
                <c:ptCount val="2"/>
                <c:pt idx="0">
                  <c:v>679.39</c:v>
                </c:pt>
                <c:pt idx="1">
                  <c:v>325.30099999999999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38-484D-9B08-DB8C3B801AC3}"/>
            </c:ext>
          </c:extLst>
        </c:ser>
        <c:ser>
          <c:idx val="2"/>
          <c:order val="2"/>
          <c:tx>
            <c:strRef>
              <c:f>'Funding Example'!$A$6</c:f>
              <c:strCache>
                <c:ptCount val="1"/>
                <c:pt idx="0">
                  <c:v>STIP (44%)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'Funding Example'!$B$1:$C$1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'Funding Example'!$B$6:$C$6</c:f>
              <c:numCache>
                <c:formatCode>_("$"* #,##0_);_("$"* \(#,##0\);_("$"* "-"??_);_(@_)</c:formatCode>
                <c:ptCount val="2"/>
                <c:pt idx="0">
                  <c:v>679.39</c:v>
                </c:pt>
                <c:pt idx="1">
                  <c:v>325.30099999999999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38-484D-9B08-DB8C3B801AC3}"/>
            </c:ext>
          </c:extLst>
        </c:ser>
        <c:ser>
          <c:idx val="3"/>
          <c:order val="3"/>
          <c:tx>
            <c:strRef>
              <c:f>'Funding Example'!$A$7</c:f>
              <c:strCache>
                <c:ptCount val="1"/>
                <c:pt idx="0">
                  <c:v>SHOPP (12%)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'Funding Example'!$B$1:$C$1</c:f>
              <c:strCache>
                <c:ptCount val="2"/>
                <c:pt idx="0">
                  <c:v>2014-2015</c:v>
                </c:pt>
                <c:pt idx="1">
                  <c:v>2015-2016</c:v>
                </c:pt>
              </c:strCache>
            </c:strRef>
          </c:cat>
          <c:val>
            <c:numRef>
              <c:f>'Funding Example'!$B$7:$C$7</c:f>
              <c:numCache>
                <c:formatCode>_("$"* #,##0_);_("$"* \(#,##0\);_("$"* "-"??_);_(@_)</c:formatCode>
                <c:ptCount val="2"/>
                <c:pt idx="0">
                  <c:v>185.28800000000001</c:v>
                </c:pt>
                <c:pt idx="1">
                  <c:v>88.718999999999994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38-484D-9B08-DB8C3B801A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100"/>
        <c:ser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serLines>
        <c:axId val="123096064"/>
        <c:axId val="35914304"/>
      </c:barChart>
      <c:catAx>
        <c:axId val="12309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14304"/>
        <c:crosses val="autoZero"/>
        <c:auto val="1"/>
        <c:lblAlgn val="ctr"/>
        <c:lblOffset val="100"/>
        <c:noMultiLvlLbl val="0"/>
      </c:catAx>
      <c:valAx>
        <c:axId val="3591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Revenue ($ millions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)</a:t>
                </a:r>
                <a:endParaRPr lang="en-US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9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v>[Foregone] Gasoline Sales Tax Revenue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'Gasoline Base &amp; Var Excise Tax'!$D$1:$I$1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</c:strCache>
            </c:strRef>
          </c:cat>
          <c:val>
            <c:numRef>
              <c:f>'Gasoline Base &amp; Var Excise Tax'!$D$36:$I$36</c:f>
              <c:numCache>
                <c:formatCode>"$"#,##0.0</c:formatCode>
                <c:ptCount val="6"/>
                <c:pt idx="0">
                  <c:v>2.5009390438974002</c:v>
                </c:pt>
                <c:pt idx="1">
                  <c:v>2.8210963848853501</c:v>
                </c:pt>
                <c:pt idx="2">
                  <c:v>2.6720753735799971</c:v>
                </c:pt>
                <c:pt idx="3">
                  <c:v>2.7252703009510002</c:v>
                </c:pt>
                <c:pt idx="4">
                  <c:v>2.365048534651498</c:v>
                </c:pt>
                <c:pt idx="5">
                  <c:v>1.9591853160867001</c:v>
                </c:pt>
              </c:numCache>
            </c:numRef>
          </c:val>
          <c:smooth val="0"/>
        </c:ser>
        <c:ser>
          <c:idx val="5"/>
          <c:order val="1"/>
          <c:tx>
            <c:v>Variable Gasoline Excise Tax Revenue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'Gasoline Base &amp; Var Excise Tax'!$D$1:$I$1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</c:strCache>
            </c:strRef>
          </c:cat>
          <c:val>
            <c:numRef>
              <c:f>'Gasoline Base &amp; Var Excise Tax'!$D$10:$I$10</c:f>
              <c:numCache>
                <c:formatCode>_("$"* #,##0.00_);_("$"* \(#,##0.00\);_("$"* "-"??_);_(@_)</c:formatCode>
                <c:ptCount val="6"/>
                <c:pt idx="0">
                  <c:v>1.8687020000000001</c:v>
                </c:pt>
                <c:pt idx="1">
                  <c:v>2.3431950000000001</c:v>
                </c:pt>
                <c:pt idx="2">
                  <c:v>2.446816999999998</c:v>
                </c:pt>
                <c:pt idx="3">
                  <c:v>3.036867</c:v>
                </c:pt>
                <c:pt idx="4">
                  <c:v>2.5357249999999998</c:v>
                </c:pt>
                <c:pt idx="5">
                  <c:v>1.754672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092992"/>
        <c:axId val="34142400"/>
      </c:lineChart>
      <c:catAx>
        <c:axId val="12309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42400"/>
        <c:crosses val="autoZero"/>
        <c:auto val="1"/>
        <c:lblAlgn val="ctr"/>
        <c:lblOffset val="100"/>
        <c:noMultiLvlLbl val="0"/>
      </c:catAx>
      <c:valAx>
        <c:axId val="3414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Total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 Revenue ($ billions)</a:t>
                </a:r>
                <a:endParaRPr lang="en-US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0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'(A) FINDINGS GAS'!$M$3</c:f>
              <c:strCache>
                <c:ptCount val="1"/>
                <c:pt idx="0">
                  <c:v>5-yr Average Price ($3.60)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'(A) FINDINGS GAS'!$G$4:$G$28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'(A) FINDINGS GAS'!$R$4:$R$28</c:f>
              <c:numCache>
                <c:formatCode>"$"#,##0.0</c:formatCode>
                <c:ptCount val="25"/>
                <c:pt idx="0">
                  <c:v>2.6049893228797489</c:v>
                </c:pt>
                <c:pt idx="1">
                  <c:v>2.5928614971745589</c:v>
                </c:pt>
                <c:pt idx="2">
                  <c:v>2.5753437969408939</c:v>
                </c:pt>
                <c:pt idx="3">
                  <c:v>2.5487645741018121</c:v>
                </c:pt>
                <c:pt idx="4">
                  <c:v>2.5214554520162902</c:v>
                </c:pt>
                <c:pt idx="5">
                  <c:v>2.492036994066698</c:v>
                </c:pt>
                <c:pt idx="6">
                  <c:v>2.4602131978986082</c:v>
                </c:pt>
                <c:pt idx="7">
                  <c:v>2.426260679879042</c:v>
                </c:pt>
                <c:pt idx="8">
                  <c:v>2.391308133762982</c:v>
                </c:pt>
                <c:pt idx="9">
                  <c:v>2.3547231455564059</c:v>
                </c:pt>
                <c:pt idx="10">
                  <c:v>2.3233749931789909</c:v>
                </c:pt>
                <c:pt idx="11">
                  <c:v>2.2968410230756731</c:v>
                </c:pt>
                <c:pt idx="12">
                  <c:v>2.2743786996604061</c:v>
                </c:pt>
                <c:pt idx="13">
                  <c:v>2.254735476494802</c:v>
                </c:pt>
                <c:pt idx="14">
                  <c:v>2.2377020381023081</c:v>
                </c:pt>
                <c:pt idx="15">
                  <c:v>2.2233695511963578</c:v>
                </c:pt>
                <c:pt idx="16">
                  <c:v>2.2107991020550082</c:v>
                </c:pt>
                <c:pt idx="17">
                  <c:v>2.199799665406021</c:v>
                </c:pt>
                <c:pt idx="18">
                  <c:v>2.1900815612266862</c:v>
                </c:pt>
                <c:pt idx="19">
                  <c:v>2.180921260457731</c:v>
                </c:pt>
                <c:pt idx="20">
                  <c:v>2.1730298653057152</c:v>
                </c:pt>
                <c:pt idx="21">
                  <c:v>2.166321253537292</c:v>
                </c:pt>
                <c:pt idx="22">
                  <c:v>2.1607350778066028</c:v>
                </c:pt>
                <c:pt idx="23">
                  <c:v>2.1557110963677748</c:v>
                </c:pt>
                <c:pt idx="24">
                  <c:v>2.1512596428067372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'(A) FINDINGS GAS'!$O$3</c:f>
              <c:strCache>
                <c:ptCount val="1"/>
                <c:pt idx="0">
                  <c:v>5-yr Maximum Price ($4.66)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'(A) FINDINGS GAS'!$G$4:$G$28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'(A) FINDINGS GAS'!$T$4:$T$28</c:f>
              <c:numCache>
                <c:formatCode>"$"#,##0.0</c:formatCode>
                <c:ptCount val="25"/>
                <c:pt idx="0">
                  <c:v>3.37254334222694</c:v>
                </c:pt>
                <c:pt idx="1">
                  <c:v>3.356842081005452</c:v>
                </c:pt>
                <c:pt idx="2">
                  <c:v>3.3341628313151421</c:v>
                </c:pt>
                <c:pt idx="3">
                  <c:v>3.2997521025493071</c:v>
                </c:pt>
                <c:pt idx="4">
                  <c:v>3.2643964114289412</c:v>
                </c:pt>
                <c:pt idx="5">
                  <c:v>3.2263098735590692</c:v>
                </c:pt>
                <c:pt idx="6">
                  <c:v>3.1851092701829131</c:v>
                </c:pt>
                <c:pt idx="7">
                  <c:v>3.1411527220339401</c:v>
                </c:pt>
                <c:pt idx="8">
                  <c:v>3.0959014898456712</c:v>
                </c:pt>
                <c:pt idx="9">
                  <c:v>3.04853682031791</c:v>
                </c:pt>
                <c:pt idx="10">
                  <c:v>3.0079520080643638</c:v>
                </c:pt>
                <c:pt idx="11">
                  <c:v>2.973599865647186</c:v>
                </c:pt>
                <c:pt idx="12">
                  <c:v>2.9445190711042879</c:v>
                </c:pt>
                <c:pt idx="13">
                  <c:v>2.9190880181148642</c:v>
                </c:pt>
                <c:pt idx="14">
                  <c:v>2.8970357168861081</c:v>
                </c:pt>
                <c:pt idx="15">
                  <c:v>2.8784801961906181</c:v>
                </c:pt>
                <c:pt idx="16">
                  <c:v>2.8622058935713701</c:v>
                </c:pt>
                <c:pt idx="17">
                  <c:v>2.8479654986058431</c:v>
                </c:pt>
                <c:pt idx="18">
                  <c:v>2.8353839777292622</c:v>
                </c:pt>
                <c:pt idx="19">
                  <c:v>2.8235246157350322</c:v>
                </c:pt>
                <c:pt idx="20">
                  <c:v>2.8133080394339061</c:v>
                </c:pt>
                <c:pt idx="21">
                  <c:v>2.8046227508776518</c:v>
                </c:pt>
                <c:pt idx="22">
                  <c:v>2.7973906215159019</c:v>
                </c:pt>
                <c:pt idx="23">
                  <c:v>2.7908863356809559</c:v>
                </c:pt>
                <c:pt idx="24">
                  <c:v>2.7851232717257011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'(A) FINDINGS GAS'!$P$3</c:f>
              <c:strCache>
                <c:ptCount val="1"/>
                <c:pt idx="0">
                  <c:v>5-yr Minimum price ($2.30)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'(A) FINDINGS GAS'!$G$4:$G$28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'(A) FINDINGS GAS'!$U$4:$U$28</c:f>
              <c:numCache>
                <c:formatCode>"$"#,##0.0</c:formatCode>
                <c:ptCount val="25"/>
                <c:pt idx="0">
                  <c:v>1.661297911657186</c:v>
                </c:pt>
                <c:pt idx="1">
                  <c:v>1.6535635492396461</c:v>
                </c:pt>
                <c:pt idx="2">
                  <c:v>1.642391864749571</c:v>
                </c:pt>
                <c:pt idx="3">
                  <c:v>1.62544131258868</c:v>
                </c:pt>
                <c:pt idx="4">
                  <c:v>1.608025276718055</c:v>
                </c:pt>
                <c:pt idx="5">
                  <c:v>1.5892640394544031</c:v>
                </c:pt>
                <c:pt idx="6">
                  <c:v>1.5689688291628641</c:v>
                </c:pt>
                <c:pt idx="7">
                  <c:v>1.54731605431807</c:v>
                </c:pt>
                <c:pt idx="8">
                  <c:v>1.5250255246181199</c:v>
                </c:pt>
                <c:pt idx="9">
                  <c:v>1.5016939262995499</c:v>
                </c:pt>
                <c:pt idx="10">
                  <c:v>1.4817020516221751</c:v>
                </c:pt>
                <c:pt idx="11">
                  <c:v>1.46478035880238</c:v>
                </c:pt>
                <c:pt idx="12">
                  <c:v>1.4504553054699161</c:v>
                </c:pt>
                <c:pt idx="13">
                  <c:v>1.4379280964957319</c:v>
                </c:pt>
                <c:pt idx="14">
                  <c:v>1.4270652436689459</c:v>
                </c:pt>
                <c:pt idx="15">
                  <c:v>1.4179248873701349</c:v>
                </c:pt>
                <c:pt idx="16">
                  <c:v>1.409908247638183</c:v>
                </c:pt>
                <c:pt idx="17">
                  <c:v>1.402893500601075</c:v>
                </c:pt>
                <c:pt idx="18">
                  <c:v>1.3966959066084259</c:v>
                </c:pt>
                <c:pt idx="19">
                  <c:v>1.3908540444541531</c:v>
                </c:pt>
                <c:pt idx="20">
                  <c:v>1.385821410281352</c:v>
                </c:pt>
                <c:pt idx="21">
                  <c:v>1.3815430807607241</c:v>
                </c:pt>
                <c:pt idx="22">
                  <c:v>1.377980570160763</c:v>
                </c:pt>
                <c:pt idx="23">
                  <c:v>1.3747765916264849</c:v>
                </c:pt>
                <c:pt idx="24">
                  <c:v>1.371937735267329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'(A) FINDINGS GAS'!$N$3</c:f>
              <c:strCache>
                <c:ptCount val="1"/>
                <c:pt idx="0">
                  <c:v>Reduced Consumption at 5-yr Average Price ($3.60)</c:v>
                </c:pt>
              </c:strCache>
            </c:strRef>
          </c:tx>
          <c:marker>
            <c:symbol val="none"/>
          </c:marker>
          <c:val>
            <c:numRef>
              <c:f>'(A) FINDINGS GAS'!$S$4:$S$28</c:f>
              <c:numCache>
                <c:formatCode>"$"#,##0.0</c:formatCode>
                <c:ptCount val="25"/>
                <c:pt idx="0">
                  <c:v>2.3668523328966238</c:v>
                </c:pt>
                <c:pt idx="1">
                  <c:v>2.3565005690531571</c:v>
                </c:pt>
                <c:pt idx="2">
                  <c:v>2.3416140164017918</c:v>
                </c:pt>
                <c:pt idx="3">
                  <c:v>2.3189272323058812</c:v>
                </c:pt>
                <c:pt idx="4">
                  <c:v>2.2963217459054599</c:v>
                </c:pt>
                <c:pt idx="5">
                  <c:v>2.2717239114564811</c:v>
                </c:pt>
                <c:pt idx="6">
                  <c:v>2.2450814527950032</c:v>
                </c:pt>
                <c:pt idx="7">
                  <c:v>2.216631051226889</c:v>
                </c:pt>
                <c:pt idx="8">
                  <c:v>2.1873658103604861</c:v>
                </c:pt>
                <c:pt idx="9">
                  <c:v>2.15659871023154</c:v>
                </c:pt>
                <c:pt idx="10">
                  <c:v>2.1306879820640581</c:v>
                </c:pt>
                <c:pt idx="11">
                  <c:v>2.108616631964551</c:v>
                </c:pt>
                <c:pt idx="12">
                  <c:v>2.0899071837514351</c:v>
                </c:pt>
                <c:pt idx="13">
                  <c:v>2.0734574025520081</c:v>
                </c:pt>
                <c:pt idx="14">
                  <c:v>2.059195921366376</c:v>
                </c:pt>
                <c:pt idx="15">
                  <c:v>2.047208093585779</c:v>
                </c:pt>
                <c:pt idx="16">
                  <c:v>2.0366308458439009</c:v>
                </c:pt>
                <c:pt idx="17">
                  <c:v>2.02738174039367</c:v>
                </c:pt>
                <c:pt idx="18">
                  <c:v>2.019190900098069</c:v>
                </c:pt>
                <c:pt idx="19">
                  <c:v>2.0114224190848282</c:v>
                </c:pt>
                <c:pt idx="20">
                  <c:v>2.0047921982785342</c:v>
                </c:pt>
                <c:pt idx="21">
                  <c:v>1.999139768942976</c:v>
                </c:pt>
                <c:pt idx="22">
                  <c:v>1.994443365815066</c:v>
                </c:pt>
                <c:pt idx="23">
                  <c:v>1.990183191043486</c:v>
                </c:pt>
                <c:pt idx="24">
                  <c:v>1.986422459838175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114816"/>
        <c:axId val="37598848"/>
      </c:lineChart>
      <c:catAx>
        <c:axId val="11811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98848"/>
        <c:crosses val="autoZero"/>
        <c:auto val="1"/>
        <c:lblAlgn val="ctr"/>
        <c:lblOffset val="100"/>
        <c:noMultiLvlLbl val="0"/>
      </c:catAx>
      <c:valAx>
        <c:axId val="3759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ysClr val="windowText" lastClr="000000"/>
                    </a:solidFill>
                  </a:rPr>
                  <a:t>Forecast Revenue</a:t>
                </a:r>
                <a:r>
                  <a:rPr lang="en-US" baseline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>
                    <a:solidFill>
                      <a:sysClr val="windowText" lastClr="000000"/>
                    </a:solidFill>
                  </a:rPr>
                  <a:t>($ billions)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1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3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9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9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2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BF15B-F100-46A6-A67A-7CAEBA3F0E32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2B1A-379F-4AEC-B65D-C37D36B71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s.ucla.edu/wp-content/uploads/sites/6/2016/08/Gas-Tax-Swap-FINAL-REPORT-05270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California Gas Tax Swap </a:t>
            </a:r>
            <a:br>
              <a:rPr lang="en-US" dirty="0" smtClean="0"/>
            </a:br>
            <a:r>
              <a:rPr lang="en-US" dirty="0" smtClean="0"/>
              <a:t>Learning from a Failed Experiment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Martin Wachs</a:t>
            </a:r>
          </a:p>
          <a:p>
            <a:r>
              <a:rPr lang="en-US" dirty="0" smtClean="0"/>
              <a:t>Distinguished Professor Emeritus</a:t>
            </a:r>
          </a:p>
          <a:p>
            <a:r>
              <a:rPr lang="en-US" dirty="0" smtClean="0"/>
              <a:t>Department of Urban Planning </a:t>
            </a:r>
          </a:p>
          <a:p>
            <a:r>
              <a:rPr lang="en-US" dirty="0" smtClean="0"/>
              <a:t>UCLA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34960025"/>
              </p:ext>
            </p:extLst>
          </p:nvPr>
        </p:nvGraphicFramePr>
        <p:xfrm>
          <a:off x="1600200" y="1752600"/>
          <a:ext cx="533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ea typeface="Calibri"/>
              </a:rPr>
              <a:t>  </a:t>
            </a:r>
            <a:r>
              <a:rPr lang="en-US" dirty="0">
                <a:ea typeface="Calibri"/>
              </a:rPr>
              <a:t>STIP and SHOPP revenues under the gas tax swap</a:t>
            </a:r>
            <a:r>
              <a:rPr lang="en-US" dirty="0">
                <a:latin typeface="Times New Roman"/>
                <a:ea typeface="Calibri"/>
              </a:rPr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715000"/>
            <a:ext cx="5716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STIP = State Transportation Improvement Program</a:t>
            </a:r>
          </a:p>
          <a:p>
            <a:r>
              <a:rPr lang="en-US" dirty="0" smtClean="0"/>
              <a:t>SHOPP = State Highway Operation and Protection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94765220"/>
              </p:ext>
            </p:extLst>
          </p:nvPr>
        </p:nvGraphicFramePr>
        <p:xfrm>
          <a:off x="1447800" y="2362200"/>
          <a:ext cx="602138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Revenue Allocations by Major Program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14207192"/>
              </p:ext>
            </p:extLst>
          </p:nvPr>
        </p:nvGraphicFramePr>
        <p:xfrm>
          <a:off x="1752600" y="2743200"/>
          <a:ext cx="5486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Eliminated </a:t>
            </a:r>
            <a:r>
              <a:rPr lang="en-US" b="1" dirty="0"/>
              <a:t>sales tax vs. variable gasoline excise tax revenues.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Forecast variable gasoline excise tax revenues.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56704233"/>
              </p:ext>
            </p:extLst>
          </p:nvPr>
        </p:nvGraphicFramePr>
        <p:xfrm>
          <a:off x="1524000" y="1981200"/>
          <a:ext cx="6172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2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Swap is Considered a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did deal with “protection” for transportation use of fuel tax revenue, but was short-sighted because is did not address the underlying volatility in the revenue stream </a:t>
            </a:r>
          </a:p>
          <a:p>
            <a:r>
              <a:rPr lang="en-US" dirty="0" smtClean="0"/>
              <a:t>The state transportation program requires increased revenue as well as stability in the revenue stream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Measures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Governor’s 2016 Special Session of Legislature failed to enact new transportation revenue</a:t>
            </a:r>
          </a:p>
          <a:p>
            <a:r>
              <a:rPr lang="en-US" dirty="0" smtClean="0"/>
              <a:t>Both AB 1 and SB 1 now pending </a:t>
            </a:r>
            <a:r>
              <a:rPr lang="en-US" b="1" dirty="0" smtClean="0">
                <a:solidFill>
                  <a:srgbClr val="FF0000"/>
                </a:solidFill>
              </a:rPr>
              <a:t>propose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Increase annual vehicle registration fees</a:t>
            </a:r>
          </a:p>
          <a:p>
            <a:pPr lvl="1"/>
            <a:r>
              <a:rPr lang="en-US" dirty="0" smtClean="0"/>
              <a:t>Charge electric vehicles an extra $165 annual fee</a:t>
            </a:r>
          </a:p>
          <a:p>
            <a:pPr lvl="1"/>
            <a:r>
              <a:rPr lang="en-US" dirty="0" smtClean="0"/>
              <a:t>Eliminate the Swap and adopt a 17¢/</a:t>
            </a:r>
            <a:r>
              <a:rPr lang="en-US" dirty="0"/>
              <a:t>gal </a:t>
            </a:r>
            <a:r>
              <a:rPr lang="en-US" dirty="0" smtClean="0"/>
              <a:t>increase in the excise tax indexed and revised annually</a:t>
            </a:r>
          </a:p>
          <a:p>
            <a:r>
              <a:rPr lang="en-US" dirty="0" smtClean="0"/>
              <a:t>CA RC Test in the Field – Intent is to adopt a mileage based user fee to succeed the fuel tax within several years</a:t>
            </a:r>
          </a:p>
        </p:txBody>
      </p:sp>
    </p:spTree>
    <p:extLst>
      <p:ext uri="{BB962C8B-B14F-4D97-AF65-F5344CB8AC3E}">
        <p14:creationId xmlns:p14="http://schemas.microsoft.com/office/powerpoint/2010/main" val="10663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Motor fuel taxes can increase revenue in only two ways:</a:t>
            </a:r>
          </a:p>
          <a:p>
            <a:pPr lvl="1"/>
            <a:r>
              <a:rPr lang="en-US" dirty="0" smtClean="0"/>
              <a:t>If tax per gallon increases</a:t>
            </a:r>
          </a:p>
          <a:p>
            <a:pPr lvl="1"/>
            <a:r>
              <a:rPr lang="en-US" dirty="0" smtClean="0"/>
              <a:t>If gallons consumed increase</a:t>
            </a:r>
          </a:p>
          <a:p>
            <a:r>
              <a:rPr lang="en-US" dirty="0" smtClean="0"/>
              <a:t>Shifting from excise tax per gallon to sales tax did not address this reality and introduced unexpected volatility, was politically expedient but did not address the underlying revenue problem</a:t>
            </a:r>
          </a:p>
          <a:p>
            <a:r>
              <a:rPr lang="en-US" dirty="0" smtClean="0"/>
              <a:t>Mileage based user fee also needs to rise over time to insure increased revenue over time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63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More Details see:  Anne Brown, Mark Garrett, &amp; Martin Wachs </a:t>
            </a:r>
            <a:r>
              <a:rPr lang="en-US" b="1" i="1" dirty="0" smtClean="0"/>
              <a:t>The California Gas Tax Swap</a:t>
            </a:r>
            <a:r>
              <a:rPr lang="en-US" dirty="0"/>
              <a:t>, May 2016 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www.its.ucla.edu/wp-content/uploads/sites/6/2016/08/Gas-Tax-Swap-FINAL-REPORT-052706.pdf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study was supported by the </a:t>
            </a:r>
            <a:r>
              <a:rPr lang="en-US" dirty="0"/>
              <a:t>University of California Center on </a:t>
            </a:r>
            <a:r>
              <a:rPr lang="en-US" dirty="0" smtClean="0"/>
              <a:t>Economic Competitiveness </a:t>
            </a:r>
            <a:r>
              <a:rPr lang="en-US" dirty="0"/>
              <a:t>in Transportation (UC CONNECT), the </a:t>
            </a:r>
            <a:r>
              <a:rPr lang="en-US" dirty="0" smtClean="0"/>
              <a:t>federally funded </a:t>
            </a:r>
            <a:r>
              <a:rPr lang="en-US" dirty="0"/>
              <a:t>University Transportation </a:t>
            </a:r>
            <a:r>
              <a:rPr lang="en-US" dirty="0" smtClean="0"/>
              <a:t>Center </a:t>
            </a:r>
            <a:r>
              <a:rPr lang="en-US" dirty="0"/>
              <a:t>for Region 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the 2010 Swap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Excise Taxes on Fuel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Enacted in 1922</a:t>
            </a:r>
          </a:p>
          <a:p>
            <a:r>
              <a:rPr lang="en-US" dirty="0" smtClean="0"/>
              <a:t>State </a:t>
            </a:r>
            <a:r>
              <a:rPr lang="en-US" dirty="0"/>
              <a:t>tax of 18</a:t>
            </a:r>
            <a:r>
              <a:rPr lang="en-US" dirty="0" smtClean="0"/>
              <a:t>¢/gal </a:t>
            </a:r>
            <a:r>
              <a:rPr lang="en-US" dirty="0"/>
              <a:t>on gas &amp; 24</a:t>
            </a:r>
            <a:r>
              <a:rPr lang="en-US" dirty="0" smtClean="0"/>
              <a:t>¢/gal on diesel; rate last increased in 1990</a:t>
            </a:r>
          </a:p>
          <a:p>
            <a:r>
              <a:rPr lang="en-US" dirty="0" smtClean="0"/>
              <a:t>Protected for transportation uses by Article XIX of CA Constitution </a:t>
            </a:r>
          </a:p>
          <a:p>
            <a:r>
              <a:rPr lang="en-US" dirty="0" smtClean="0"/>
              <a:t>Used mostly for transportation capital; O&amp;M and local return to cities &amp; counties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State General Sales Tax on Fuel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1971 “Transportation Development Act “</a:t>
            </a:r>
          </a:p>
          <a:p>
            <a:r>
              <a:rPr lang="en-US" dirty="0" smtClean="0"/>
              <a:t>Gasoline previously exempted</a:t>
            </a:r>
          </a:p>
          <a:p>
            <a:r>
              <a:rPr lang="en-US" dirty="0" smtClean="0"/>
              <a:t>General sales tax rate was in 2010 7.5% to 9.5% depending on the county</a:t>
            </a:r>
          </a:p>
          <a:p>
            <a:r>
              <a:rPr lang="en-US" dirty="0" smtClean="0"/>
              <a:t>Not protected but proceeds from fuel taxation were used to pay off transportation bonds &amp; for state assistance to public transit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California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impose any “new tax” requires passage by supermajority of 2/3 of Assembly &amp; Senate </a:t>
            </a:r>
          </a:p>
          <a:p>
            <a:r>
              <a:rPr lang="en-US" dirty="0" smtClean="0"/>
              <a:t>Governors Davis &amp; </a:t>
            </a:r>
            <a:r>
              <a:rPr lang="en-US" dirty="0" err="1" smtClean="0"/>
              <a:t>Schwartzenegger</a:t>
            </a:r>
            <a:r>
              <a:rPr lang="en-US" dirty="0" smtClean="0"/>
              <a:t> declared fiscal emergencies in 2008, 2009, and 2010 as deficits exceed $11b, $24b, and $34b in those years </a:t>
            </a:r>
          </a:p>
          <a:p>
            <a:r>
              <a:rPr lang="en-US" dirty="0" smtClean="0"/>
              <a:t>The emergency declaration allowed the sales tax revenue on fuel to be used for other general purposes;  reduced an already strained transportation fund; excise tax revenue used for transportation bond payments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Gas Tax Swap - 2010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Eliminated (unprotected) sales tax on motor fuel and created a (protected) “variable” excise tax </a:t>
            </a:r>
          </a:p>
          <a:p>
            <a:r>
              <a:rPr lang="en-US" dirty="0" smtClean="0"/>
              <a:t>To avoid 2/3 votes, it was intended to be revenue neutral - to produce as much revenue as the sales tax did</a:t>
            </a:r>
          </a:p>
          <a:p>
            <a:r>
              <a:rPr lang="en-US" dirty="0" smtClean="0"/>
              <a:t>CA Board of Equalization (elected tax oversight board) revises the excise tax rate (up or down) annually to insure revenue neutrality using data from the CA Department of Finance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69620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61999" y="609600"/>
            <a:ext cx="6962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Three-step Methodology to Adjust the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Variable </a:t>
            </a:r>
            <a:r>
              <a:rPr lang="en-US" sz="2800" b="1" dirty="0"/>
              <a:t>Gasoline Excise </a:t>
            </a:r>
            <a:r>
              <a:rPr lang="en-US" sz="2800" b="1" dirty="0" smtClean="0"/>
              <a:t>Tax</a:t>
            </a:r>
            <a:endParaRPr lang="en-US" b="1" dirty="0" smtClean="0"/>
          </a:p>
          <a:p>
            <a:pPr algn="ctr"/>
            <a:r>
              <a:rPr lang="en-US" sz="2000" b="1" dirty="0" smtClean="0"/>
              <a:t> </a:t>
            </a:r>
            <a:r>
              <a:rPr lang="en-US" sz="2000" b="1" dirty="0"/>
              <a:t>Example from FY 2014-15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55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s-Price-Histo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380" y="2648326"/>
            <a:ext cx="5744454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Price of Fuel is Volatile &amp; the Excise Tax Rose and then Fell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55689962"/>
              </p:ext>
            </p:extLst>
          </p:nvPr>
        </p:nvGraphicFramePr>
        <p:xfrm>
          <a:off x="1828800" y="2286000"/>
          <a:ext cx="5257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Revenue from Both Excise Taxes Since Swap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23584454"/>
              </p:ext>
            </p:extLst>
          </p:nvPr>
        </p:nvGraphicFramePr>
        <p:xfrm>
          <a:off x="1600200" y="2209800"/>
          <a:ext cx="5715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 &amp; Variable Per Gallon Excise Tax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26601045"/>
              </p:ext>
            </p:extLst>
          </p:nvPr>
        </p:nvGraphicFramePr>
        <p:xfrm>
          <a:off x="1447800" y="1905000"/>
          <a:ext cx="5562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Revenue from Diesel Excise Tax Since the Swap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4065</TotalTime>
  <Words>677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California Gas Tax Swap  Learning from a Failed Experiment </vt:lpstr>
      <vt:lpstr>Prior to the 2010 Swap </vt:lpstr>
      <vt:lpstr>Important California Context </vt:lpstr>
      <vt:lpstr>The Gas Tax Swap - 2010</vt:lpstr>
      <vt:lpstr>PowerPoint Presentation</vt:lpstr>
      <vt:lpstr>The Price of Fuel is Volatile &amp; the Excise Tax Rose and then Fell </vt:lpstr>
      <vt:lpstr>Revenue from Both Excise Taxes Since Swap </vt:lpstr>
      <vt:lpstr>Base &amp; Variable Per Gallon Excise Tax </vt:lpstr>
      <vt:lpstr>Revenue from Diesel Excise Tax Since the Swap </vt:lpstr>
      <vt:lpstr>  STIP and SHOPP revenues under the gas tax swap.</vt:lpstr>
      <vt:lpstr>Revenue Allocations by Major Program </vt:lpstr>
      <vt:lpstr> Eliminated sales tax vs. variable gasoline excise tax revenues. </vt:lpstr>
      <vt:lpstr>Forecast variable gasoline excise tax revenues.</vt:lpstr>
      <vt:lpstr>The Swap is Considered a Failure</vt:lpstr>
      <vt:lpstr>Pending Measures Now </vt:lpstr>
      <vt:lpstr>Takeaways 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Wachs</dc:creator>
  <cp:lastModifiedBy>Martin Wachs </cp:lastModifiedBy>
  <cp:revision>22</cp:revision>
  <dcterms:created xsi:type="dcterms:W3CDTF">2016-12-28T18:53:10Z</dcterms:created>
  <dcterms:modified xsi:type="dcterms:W3CDTF">2017-01-02T17:36:35Z</dcterms:modified>
</cp:coreProperties>
</file>